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0" r:id="rId5"/>
    <p:sldId id="259" r:id="rId6"/>
    <p:sldId id="269" r:id="rId7"/>
    <p:sldId id="25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6327"/>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C3A05-02A2-4FA7-AD9C-B46E384DAC9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C471945-9F3E-41FA-9DE2-69D0AE268C7B}">
      <dgm:prSet custT="1"/>
      <dgm:spPr>
        <a:solidFill>
          <a:schemeClr val="accent4">
            <a:lumMod val="75000"/>
          </a:schemeClr>
        </a:solidFill>
      </dgm:spPr>
      <dgm:t>
        <a:bodyPr/>
        <a:lstStyle/>
        <a:p>
          <a:r>
            <a:rPr lang="en-US" sz="2800" b="1" dirty="0">
              <a:solidFill>
                <a:schemeClr val="bg1"/>
              </a:solidFill>
            </a:rPr>
            <a:t>Occupational Health &amp; Safety Act 85 of 1993         </a:t>
          </a:r>
        </a:p>
        <a:p>
          <a:r>
            <a:rPr lang="en-US" sz="2800" b="1" dirty="0">
              <a:solidFill>
                <a:schemeClr val="bg1"/>
              </a:solidFill>
            </a:rPr>
            <a:t> and Regulations as amended Including but not limited to :</a:t>
          </a:r>
          <a:endParaRPr lang="en-US" sz="2800" dirty="0">
            <a:solidFill>
              <a:schemeClr val="bg1"/>
            </a:solidFill>
          </a:endParaRPr>
        </a:p>
      </dgm:t>
    </dgm:pt>
    <dgm:pt modelId="{E517F5E1-3865-41D7-9F93-5CFD51682B23}" type="parTrans" cxnId="{3E5AE616-4F4F-4039-9B38-98208FDAE53C}">
      <dgm:prSet/>
      <dgm:spPr/>
      <dgm:t>
        <a:bodyPr/>
        <a:lstStyle/>
        <a:p>
          <a:endParaRPr lang="en-US"/>
        </a:p>
      </dgm:t>
    </dgm:pt>
    <dgm:pt modelId="{0A247903-4BFC-4AE6-BD37-0E815C921531}" type="sibTrans" cxnId="{3E5AE616-4F4F-4039-9B38-98208FDAE53C}">
      <dgm:prSet/>
      <dgm:spPr/>
      <dgm:t>
        <a:bodyPr/>
        <a:lstStyle/>
        <a:p>
          <a:endParaRPr lang="en-US"/>
        </a:p>
      </dgm:t>
    </dgm:pt>
    <dgm:pt modelId="{D2DDE32C-E7E5-46C6-B1CF-A8A57A436080}">
      <dgm:prSet custT="1"/>
      <dgm:spPr>
        <a:solidFill>
          <a:schemeClr val="accent4">
            <a:lumMod val="75000"/>
          </a:schemeClr>
        </a:solidFill>
      </dgm:spPr>
      <dgm:t>
        <a:bodyPr/>
        <a:lstStyle/>
        <a:p>
          <a:r>
            <a:rPr lang="en-US" sz="2800" b="1" dirty="0">
              <a:solidFill>
                <a:schemeClr val="bg1"/>
              </a:solidFill>
            </a:rPr>
            <a:t>South African National Standard Codes Municipal By-Laws and any related Legislation to:</a:t>
          </a:r>
          <a:endParaRPr lang="en-US" sz="2800" dirty="0">
            <a:solidFill>
              <a:schemeClr val="bg1"/>
            </a:solidFill>
          </a:endParaRPr>
        </a:p>
      </dgm:t>
    </dgm:pt>
    <dgm:pt modelId="{4FB4082F-03E6-4A81-A5F3-027E0044C62F}" type="parTrans" cxnId="{DE993398-6B1B-4AF6-BF2F-FF053AD3219C}">
      <dgm:prSet/>
      <dgm:spPr/>
      <dgm:t>
        <a:bodyPr/>
        <a:lstStyle/>
        <a:p>
          <a:endParaRPr lang="en-US"/>
        </a:p>
      </dgm:t>
    </dgm:pt>
    <dgm:pt modelId="{B2AC7A2D-20B6-4D6D-B865-A4677E8D3434}" type="sibTrans" cxnId="{DE993398-6B1B-4AF6-BF2F-FF053AD3219C}">
      <dgm:prSet/>
      <dgm:spPr/>
      <dgm:t>
        <a:bodyPr/>
        <a:lstStyle/>
        <a:p>
          <a:endParaRPr lang="en-US"/>
        </a:p>
      </dgm:t>
    </dgm:pt>
    <dgm:pt modelId="{6C4AAFBC-7FDE-4B60-B8D6-9183F293BA10}">
      <dgm:prSet custT="1"/>
      <dgm:spPr>
        <a:solidFill>
          <a:schemeClr val="accent4">
            <a:lumMod val="75000"/>
          </a:schemeClr>
        </a:solidFill>
      </dgm:spPr>
      <dgm:t>
        <a:bodyPr/>
        <a:lstStyle/>
        <a:p>
          <a:pPr algn="ctr"/>
          <a:r>
            <a:rPr lang="en-US" sz="2800" b="1" dirty="0">
              <a:solidFill>
                <a:schemeClr val="bg1"/>
              </a:solidFill>
            </a:rPr>
            <a:t>Manage the presence of any disease or occurrence of any injury at the workplace. </a:t>
          </a:r>
          <a:endParaRPr lang="en-US" sz="2800" dirty="0">
            <a:solidFill>
              <a:schemeClr val="bg1"/>
            </a:solidFill>
          </a:endParaRPr>
        </a:p>
      </dgm:t>
    </dgm:pt>
    <dgm:pt modelId="{C9E68200-D352-4FE3-B9C2-2666ED86AED8}" type="parTrans" cxnId="{90ACA254-7672-4750-B180-BA7E48E1E4E6}">
      <dgm:prSet/>
      <dgm:spPr/>
      <dgm:t>
        <a:bodyPr/>
        <a:lstStyle/>
        <a:p>
          <a:endParaRPr lang="en-US"/>
        </a:p>
      </dgm:t>
    </dgm:pt>
    <dgm:pt modelId="{EB83C2A1-0F82-432C-AA26-E5D977A50524}" type="sibTrans" cxnId="{90ACA254-7672-4750-B180-BA7E48E1E4E6}">
      <dgm:prSet/>
      <dgm:spPr/>
      <dgm:t>
        <a:bodyPr/>
        <a:lstStyle/>
        <a:p>
          <a:endParaRPr lang="en-US"/>
        </a:p>
      </dgm:t>
    </dgm:pt>
    <dgm:pt modelId="{30F7303E-6DA8-4788-93DC-369F61D7D7F5}" type="pres">
      <dgm:prSet presAssocID="{9E3C3A05-02A2-4FA7-AD9C-B46E384DAC9D}" presName="outerComposite" presStyleCnt="0">
        <dgm:presLayoutVars>
          <dgm:chMax val="5"/>
          <dgm:dir/>
          <dgm:resizeHandles val="exact"/>
        </dgm:presLayoutVars>
      </dgm:prSet>
      <dgm:spPr/>
    </dgm:pt>
    <dgm:pt modelId="{036F7FD2-4BF5-4074-A8FD-DA9F8CF8580B}" type="pres">
      <dgm:prSet presAssocID="{9E3C3A05-02A2-4FA7-AD9C-B46E384DAC9D}" presName="dummyMaxCanvas" presStyleCnt="0">
        <dgm:presLayoutVars/>
      </dgm:prSet>
      <dgm:spPr/>
    </dgm:pt>
    <dgm:pt modelId="{823CBF22-422A-41FA-B207-6445B25EDD08}" type="pres">
      <dgm:prSet presAssocID="{9E3C3A05-02A2-4FA7-AD9C-B46E384DAC9D}" presName="ThreeNodes_1" presStyleLbl="node1" presStyleIdx="0" presStyleCnt="3">
        <dgm:presLayoutVars>
          <dgm:bulletEnabled val="1"/>
        </dgm:presLayoutVars>
      </dgm:prSet>
      <dgm:spPr/>
    </dgm:pt>
    <dgm:pt modelId="{DA81EAF3-BACB-4992-9A2B-8005EA37B0E3}" type="pres">
      <dgm:prSet presAssocID="{9E3C3A05-02A2-4FA7-AD9C-B46E384DAC9D}" presName="ThreeNodes_2" presStyleLbl="node1" presStyleIdx="1" presStyleCnt="3" custScaleX="108082">
        <dgm:presLayoutVars>
          <dgm:bulletEnabled val="1"/>
        </dgm:presLayoutVars>
      </dgm:prSet>
      <dgm:spPr/>
    </dgm:pt>
    <dgm:pt modelId="{EECF4BCB-8624-4E01-BB7D-6E19B8678B82}" type="pres">
      <dgm:prSet presAssocID="{9E3C3A05-02A2-4FA7-AD9C-B46E384DAC9D}" presName="ThreeNodes_3" presStyleLbl="node1" presStyleIdx="2" presStyleCnt="3">
        <dgm:presLayoutVars>
          <dgm:bulletEnabled val="1"/>
        </dgm:presLayoutVars>
      </dgm:prSet>
      <dgm:spPr/>
    </dgm:pt>
    <dgm:pt modelId="{552823FF-1F4E-422A-B17F-2AEF6E74D3EB}" type="pres">
      <dgm:prSet presAssocID="{9E3C3A05-02A2-4FA7-AD9C-B46E384DAC9D}" presName="ThreeConn_1-2" presStyleLbl="fgAccFollowNode1" presStyleIdx="0" presStyleCnt="2">
        <dgm:presLayoutVars>
          <dgm:bulletEnabled val="1"/>
        </dgm:presLayoutVars>
      </dgm:prSet>
      <dgm:spPr/>
    </dgm:pt>
    <dgm:pt modelId="{6A80550D-CDCC-46CB-A33E-767BF5E83C55}" type="pres">
      <dgm:prSet presAssocID="{9E3C3A05-02A2-4FA7-AD9C-B46E384DAC9D}" presName="ThreeConn_2-3" presStyleLbl="fgAccFollowNode1" presStyleIdx="1" presStyleCnt="2">
        <dgm:presLayoutVars>
          <dgm:bulletEnabled val="1"/>
        </dgm:presLayoutVars>
      </dgm:prSet>
      <dgm:spPr/>
    </dgm:pt>
    <dgm:pt modelId="{AED4F3BA-E00F-4D1C-A2F1-299A54454B77}" type="pres">
      <dgm:prSet presAssocID="{9E3C3A05-02A2-4FA7-AD9C-B46E384DAC9D}" presName="ThreeNodes_1_text" presStyleLbl="node1" presStyleIdx="2" presStyleCnt="3">
        <dgm:presLayoutVars>
          <dgm:bulletEnabled val="1"/>
        </dgm:presLayoutVars>
      </dgm:prSet>
      <dgm:spPr/>
    </dgm:pt>
    <dgm:pt modelId="{2DC2E19B-57F2-4F13-8C6A-D6A67978D7CD}" type="pres">
      <dgm:prSet presAssocID="{9E3C3A05-02A2-4FA7-AD9C-B46E384DAC9D}" presName="ThreeNodes_2_text" presStyleLbl="node1" presStyleIdx="2" presStyleCnt="3">
        <dgm:presLayoutVars>
          <dgm:bulletEnabled val="1"/>
        </dgm:presLayoutVars>
      </dgm:prSet>
      <dgm:spPr/>
    </dgm:pt>
    <dgm:pt modelId="{5BBCCE9E-CA1B-4E70-80E8-44670747614C}" type="pres">
      <dgm:prSet presAssocID="{9E3C3A05-02A2-4FA7-AD9C-B46E384DAC9D}" presName="ThreeNodes_3_text" presStyleLbl="node1" presStyleIdx="2" presStyleCnt="3">
        <dgm:presLayoutVars>
          <dgm:bulletEnabled val="1"/>
        </dgm:presLayoutVars>
      </dgm:prSet>
      <dgm:spPr/>
    </dgm:pt>
  </dgm:ptLst>
  <dgm:cxnLst>
    <dgm:cxn modelId="{3E5AE616-4F4F-4039-9B38-98208FDAE53C}" srcId="{9E3C3A05-02A2-4FA7-AD9C-B46E384DAC9D}" destId="{3C471945-9F3E-41FA-9DE2-69D0AE268C7B}" srcOrd="0" destOrd="0" parTransId="{E517F5E1-3865-41D7-9F93-5CFD51682B23}" sibTransId="{0A247903-4BFC-4AE6-BD37-0E815C921531}"/>
    <dgm:cxn modelId="{E8CD4119-2586-4600-A4D6-F5AF89B28C25}" type="presOf" srcId="{3C471945-9F3E-41FA-9DE2-69D0AE268C7B}" destId="{823CBF22-422A-41FA-B207-6445B25EDD08}" srcOrd="0" destOrd="0" presId="urn:microsoft.com/office/officeart/2005/8/layout/vProcess5"/>
    <dgm:cxn modelId="{FD364C31-3DEE-4EA7-BC20-8825B3BE7FA2}" type="presOf" srcId="{B2AC7A2D-20B6-4D6D-B865-A4677E8D3434}" destId="{6A80550D-CDCC-46CB-A33E-767BF5E83C55}" srcOrd="0" destOrd="0" presId="urn:microsoft.com/office/officeart/2005/8/layout/vProcess5"/>
    <dgm:cxn modelId="{3C7B925B-7D26-4C8A-801F-8FEED0F762F0}" type="presOf" srcId="{0A247903-4BFC-4AE6-BD37-0E815C921531}" destId="{552823FF-1F4E-422A-B17F-2AEF6E74D3EB}" srcOrd="0" destOrd="0" presId="urn:microsoft.com/office/officeart/2005/8/layout/vProcess5"/>
    <dgm:cxn modelId="{35F7BE60-011D-416A-AB1F-A3A6BB041860}" type="presOf" srcId="{D2DDE32C-E7E5-46C6-B1CF-A8A57A436080}" destId="{DA81EAF3-BACB-4992-9A2B-8005EA37B0E3}" srcOrd="0" destOrd="0" presId="urn:microsoft.com/office/officeart/2005/8/layout/vProcess5"/>
    <dgm:cxn modelId="{C0F3FC70-A81D-4FC9-8094-E0C2783AD233}" type="presOf" srcId="{6C4AAFBC-7FDE-4B60-B8D6-9183F293BA10}" destId="{EECF4BCB-8624-4E01-BB7D-6E19B8678B82}" srcOrd="0" destOrd="0" presId="urn:microsoft.com/office/officeart/2005/8/layout/vProcess5"/>
    <dgm:cxn modelId="{90ACA254-7672-4750-B180-BA7E48E1E4E6}" srcId="{9E3C3A05-02A2-4FA7-AD9C-B46E384DAC9D}" destId="{6C4AAFBC-7FDE-4B60-B8D6-9183F293BA10}" srcOrd="2" destOrd="0" parTransId="{C9E68200-D352-4FE3-B9C2-2666ED86AED8}" sibTransId="{EB83C2A1-0F82-432C-AA26-E5D977A50524}"/>
    <dgm:cxn modelId="{00642856-1104-46C8-B902-B367EA1B1383}" type="presOf" srcId="{D2DDE32C-E7E5-46C6-B1CF-A8A57A436080}" destId="{2DC2E19B-57F2-4F13-8C6A-D6A67978D7CD}" srcOrd="1" destOrd="0" presId="urn:microsoft.com/office/officeart/2005/8/layout/vProcess5"/>
    <dgm:cxn modelId="{6009BC7F-F399-4847-93A6-B9792AAEF210}" type="presOf" srcId="{9E3C3A05-02A2-4FA7-AD9C-B46E384DAC9D}" destId="{30F7303E-6DA8-4788-93DC-369F61D7D7F5}" srcOrd="0" destOrd="0" presId="urn:microsoft.com/office/officeart/2005/8/layout/vProcess5"/>
    <dgm:cxn modelId="{DE993398-6B1B-4AF6-BF2F-FF053AD3219C}" srcId="{9E3C3A05-02A2-4FA7-AD9C-B46E384DAC9D}" destId="{D2DDE32C-E7E5-46C6-B1CF-A8A57A436080}" srcOrd="1" destOrd="0" parTransId="{4FB4082F-03E6-4A81-A5F3-027E0044C62F}" sibTransId="{B2AC7A2D-20B6-4D6D-B865-A4677E8D3434}"/>
    <dgm:cxn modelId="{C3B918B4-1BC7-458A-BECC-FDAC1B72AEA4}" type="presOf" srcId="{3C471945-9F3E-41FA-9DE2-69D0AE268C7B}" destId="{AED4F3BA-E00F-4D1C-A2F1-299A54454B77}" srcOrd="1" destOrd="0" presId="urn:microsoft.com/office/officeart/2005/8/layout/vProcess5"/>
    <dgm:cxn modelId="{969E3FD8-AEE4-4A24-94B7-2FE760103E31}" type="presOf" srcId="{6C4AAFBC-7FDE-4B60-B8D6-9183F293BA10}" destId="{5BBCCE9E-CA1B-4E70-80E8-44670747614C}" srcOrd="1" destOrd="0" presId="urn:microsoft.com/office/officeart/2005/8/layout/vProcess5"/>
    <dgm:cxn modelId="{14341FDB-3741-4D19-A8FD-CA9E903D3651}" type="presParOf" srcId="{30F7303E-6DA8-4788-93DC-369F61D7D7F5}" destId="{036F7FD2-4BF5-4074-A8FD-DA9F8CF8580B}" srcOrd="0" destOrd="0" presId="urn:microsoft.com/office/officeart/2005/8/layout/vProcess5"/>
    <dgm:cxn modelId="{2248C48D-0AC3-400B-A748-802E6BABE2C5}" type="presParOf" srcId="{30F7303E-6DA8-4788-93DC-369F61D7D7F5}" destId="{823CBF22-422A-41FA-B207-6445B25EDD08}" srcOrd="1" destOrd="0" presId="urn:microsoft.com/office/officeart/2005/8/layout/vProcess5"/>
    <dgm:cxn modelId="{0670421F-F094-40DB-8774-09DE5A04D1CE}" type="presParOf" srcId="{30F7303E-6DA8-4788-93DC-369F61D7D7F5}" destId="{DA81EAF3-BACB-4992-9A2B-8005EA37B0E3}" srcOrd="2" destOrd="0" presId="urn:microsoft.com/office/officeart/2005/8/layout/vProcess5"/>
    <dgm:cxn modelId="{44100449-B321-4308-84D0-05162C9AA2EA}" type="presParOf" srcId="{30F7303E-6DA8-4788-93DC-369F61D7D7F5}" destId="{EECF4BCB-8624-4E01-BB7D-6E19B8678B82}" srcOrd="3" destOrd="0" presId="urn:microsoft.com/office/officeart/2005/8/layout/vProcess5"/>
    <dgm:cxn modelId="{3026B3D9-34CE-4437-892C-A78EF48464C8}" type="presParOf" srcId="{30F7303E-6DA8-4788-93DC-369F61D7D7F5}" destId="{552823FF-1F4E-422A-B17F-2AEF6E74D3EB}" srcOrd="4" destOrd="0" presId="urn:microsoft.com/office/officeart/2005/8/layout/vProcess5"/>
    <dgm:cxn modelId="{DBDF1E58-91EA-4AE5-A8B7-9E37B6073E90}" type="presParOf" srcId="{30F7303E-6DA8-4788-93DC-369F61D7D7F5}" destId="{6A80550D-CDCC-46CB-A33E-767BF5E83C55}" srcOrd="5" destOrd="0" presId="urn:microsoft.com/office/officeart/2005/8/layout/vProcess5"/>
    <dgm:cxn modelId="{214BD01F-777B-405E-A320-CB0BA48A19F4}" type="presParOf" srcId="{30F7303E-6DA8-4788-93DC-369F61D7D7F5}" destId="{AED4F3BA-E00F-4D1C-A2F1-299A54454B77}" srcOrd="6" destOrd="0" presId="urn:microsoft.com/office/officeart/2005/8/layout/vProcess5"/>
    <dgm:cxn modelId="{23AB6147-ABAE-4603-9674-F03C1DDDBF37}" type="presParOf" srcId="{30F7303E-6DA8-4788-93DC-369F61D7D7F5}" destId="{2DC2E19B-57F2-4F13-8C6A-D6A67978D7CD}" srcOrd="7" destOrd="0" presId="urn:microsoft.com/office/officeart/2005/8/layout/vProcess5"/>
    <dgm:cxn modelId="{9D30FF0E-6BEA-43D4-943D-86603B5E901A}" type="presParOf" srcId="{30F7303E-6DA8-4788-93DC-369F61D7D7F5}" destId="{5BBCCE9E-CA1B-4E70-80E8-4467074761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4A573-3D3A-4F21-A5FB-346533EFE6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36BC0A-80C2-473B-A210-A93B4F366CC8}">
      <dgm:prSet custT="1"/>
      <dgm:spPr>
        <a:solidFill>
          <a:schemeClr val="accent4">
            <a:lumMod val="75000"/>
          </a:schemeClr>
        </a:solidFill>
      </dgm:spPr>
      <dgm:t>
        <a:bodyPr/>
        <a:lstStyle/>
        <a:p>
          <a:r>
            <a:rPr lang="en-US" sz="3200" b="1" u="sng" dirty="0">
              <a:solidFill>
                <a:schemeClr val="bg1"/>
              </a:solidFill>
            </a:rPr>
            <a:t>Section 16 of the Act:</a:t>
          </a:r>
          <a:endParaRPr lang="en-US" sz="3200" u="sng" dirty="0">
            <a:solidFill>
              <a:schemeClr val="bg1"/>
            </a:solidFill>
          </a:endParaRPr>
        </a:p>
      </dgm:t>
    </dgm:pt>
    <dgm:pt modelId="{C1888ED5-0499-471E-816B-B9EF748F531E}" type="parTrans" cxnId="{BD702773-59EA-4875-ADC8-6C357C617AE2}">
      <dgm:prSet/>
      <dgm:spPr/>
      <dgm:t>
        <a:bodyPr/>
        <a:lstStyle/>
        <a:p>
          <a:endParaRPr lang="en-US"/>
        </a:p>
      </dgm:t>
    </dgm:pt>
    <dgm:pt modelId="{5F30740C-E91A-4642-B4D3-FFD86986B0A6}" type="sibTrans" cxnId="{BD702773-59EA-4875-ADC8-6C357C617AE2}">
      <dgm:prSet/>
      <dgm:spPr/>
      <dgm:t>
        <a:bodyPr/>
        <a:lstStyle/>
        <a:p>
          <a:endParaRPr lang="en-US"/>
        </a:p>
      </dgm:t>
    </dgm:pt>
    <dgm:pt modelId="{479497A8-5E7C-47AA-AEC3-545351A346E1}">
      <dgm:prSet/>
      <dgm:spPr>
        <a:solidFill>
          <a:schemeClr val="accent4">
            <a:lumMod val="75000"/>
          </a:schemeClr>
        </a:solidFill>
      </dgm:spPr>
      <dgm:t>
        <a:bodyPr/>
        <a:lstStyle/>
        <a:p>
          <a:r>
            <a:rPr lang="en-US" b="1" dirty="0">
              <a:solidFill>
                <a:schemeClr val="bg1"/>
              </a:solidFill>
            </a:rPr>
            <a:t>The Chief Executive Officer (the person who is responsible for the overall management and control of the business)  of an organisation is the employer and shall be held responsible and liable</a:t>
          </a:r>
          <a:r>
            <a:rPr lang="en-US" dirty="0">
              <a:solidFill>
                <a:schemeClr val="bg1"/>
              </a:solidFill>
            </a:rPr>
            <a:t>. </a:t>
          </a:r>
          <a:r>
            <a:rPr lang="en-US" b="1" dirty="0">
              <a:solidFill>
                <a:schemeClr val="bg1"/>
              </a:solidFill>
            </a:rPr>
            <a:t>(16.1) </a:t>
          </a:r>
          <a:r>
            <a:rPr lang="en-US" dirty="0">
              <a:solidFill>
                <a:schemeClr val="bg1"/>
              </a:solidFill>
            </a:rPr>
            <a:t>- </a:t>
          </a:r>
          <a:r>
            <a:rPr lang="en-US" b="1" u="sng" dirty="0">
              <a:solidFill>
                <a:schemeClr val="bg1"/>
              </a:solidFill>
            </a:rPr>
            <a:t>Secretary to Parliament</a:t>
          </a:r>
          <a:endParaRPr lang="en-US" dirty="0">
            <a:solidFill>
              <a:schemeClr val="bg1"/>
            </a:solidFill>
          </a:endParaRPr>
        </a:p>
      </dgm:t>
    </dgm:pt>
    <dgm:pt modelId="{18B5AFDF-D18B-4D99-9A17-20B46CE919F0}" type="parTrans" cxnId="{B81F3200-8EC5-404D-B8C1-9F95AF4094E8}">
      <dgm:prSet/>
      <dgm:spPr/>
      <dgm:t>
        <a:bodyPr/>
        <a:lstStyle/>
        <a:p>
          <a:endParaRPr lang="en-US"/>
        </a:p>
      </dgm:t>
    </dgm:pt>
    <dgm:pt modelId="{E03E9EB8-FDC1-4F2C-8685-C80A07B39B65}" type="sibTrans" cxnId="{B81F3200-8EC5-404D-B8C1-9F95AF4094E8}">
      <dgm:prSet/>
      <dgm:spPr/>
      <dgm:t>
        <a:bodyPr/>
        <a:lstStyle/>
        <a:p>
          <a:endParaRPr lang="en-US"/>
        </a:p>
      </dgm:t>
    </dgm:pt>
    <dgm:pt modelId="{460B8E0A-A3CC-4D1F-95C6-B8E2458D1B37}">
      <dgm:prSet/>
      <dgm:spPr>
        <a:solidFill>
          <a:schemeClr val="accent4">
            <a:lumMod val="75000"/>
          </a:schemeClr>
        </a:solidFill>
      </dgm:spPr>
      <dgm:t>
        <a:bodyPr/>
        <a:lstStyle/>
        <a:p>
          <a:r>
            <a:rPr lang="en-US" b="1" dirty="0">
              <a:solidFill>
                <a:schemeClr val="bg1"/>
              </a:solidFill>
            </a:rPr>
            <a:t>He / she may assign any of his duties to any person under his / her control but will still be responsible and liable. Senior Managers / Line Managers / Supervisors .</a:t>
          </a:r>
        </a:p>
      </dgm:t>
    </dgm:pt>
    <dgm:pt modelId="{A3EFEC49-10A0-47D1-806D-ED21AA779FC0}" type="parTrans" cxnId="{1FFCCE7D-3B12-490F-A268-1E3B5BE1CD5C}">
      <dgm:prSet/>
      <dgm:spPr/>
      <dgm:t>
        <a:bodyPr/>
        <a:lstStyle/>
        <a:p>
          <a:endParaRPr lang="en-US"/>
        </a:p>
      </dgm:t>
    </dgm:pt>
    <dgm:pt modelId="{31573353-50BE-4911-808F-70D8EF0EFF01}" type="sibTrans" cxnId="{1FFCCE7D-3B12-490F-A268-1E3B5BE1CD5C}">
      <dgm:prSet/>
      <dgm:spPr/>
      <dgm:t>
        <a:bodyPr/>
        <a:lstStyle/>
        <a:p>
          <a:endParaRPr lang="en-US"/>
        </a:p>
      </dgm:t>
    </dgm:pt>
    <dgm:pt modelId="{6A0A79A8-6F35-4DBE-B6B0-CAA955C05661}" type="pres">
      <dgm:prSet presAssocID="{FF74A573-3D3A-4F21-A5FB-346533EFE665}" presName="linear" presStyleCnt="0">
        <dgm:presLayoutVars>
          <dgm:animLvl val="lvl"/>
          <dgm:resizeHandles val="exact"/>
        </dgm:presLayoutVars>
      </dgm:prSet>
      <dgm:spPr/>
    </dgm:pt>
    <dgm:pt modelId="{10B320F7-DAC9-4A8B-B5DA-35B968DDF989}" type="pres">
      <dgm:prSet presAssocID="{7536BC0A-80C2-473B-A210-A93B4F366CC8}" presName="parentText" presStyleLbl="node1" presStyleIdx="0" presStyleCnt="3">
        <dgm:presLayoutVars>
          <dgm:chMax val="0"/>
          <dgm:bulletEnabled val="1"/>
        </dgm:presLayoutVars>
      </dgm:prSet>
      <dgm:spPr/>
    </dgm:pt>
    <dgm:pt modelId="{0A791C88-C16D-4942-B113-13ADB9A4CDF5}" type="pres">
      <dgm:prSet presAssocID="{5F30740C-E91A-4642-B4D3-FFD86986B0A6}" presName="spacer" presStyleCnt="0"/>
      <dgm:spPr/>
    </dgm:pt>
    <dgm:pt modelId="{1C3D2CA7-ACB3-4FE7-9E34-0CEBCB023DF1}" type="pres">
      <dgm:prSet presAssocID="{479497A8-5E7C-47AA-AEC3-545351A346E1}" presName="parentText" presStyleLbl="node1" presStyleIdx="1" presStyleCnt="3">
        <dgm:presLayoutVars>
          <dgm:chMax val="0"/>
          <dgm:bulletEnabled val="1"/>
        </dgm:presLayoutVars>
      </dgm:prSet>
      <dgm:spPr/>
    </dgm:pt>
    <dgm:pt modelId="{835958AE-EA2C-49A0-8441-6448D30A049A}" type="pres">
      <dgm:prSet presAssocID="{E03E9EB8-FDC1-4F2C-8685-C80A07B39B65}" presName="spacer" presStyleCnt="0"/>
      <dgm:spPr/>
    </dgm:pt>
    <dgm:pt modelId="{C69587AF-57B2-4AAD-BCBA-1672D67598F6}" type="pres">
      <dgm:prSet presAssocID="{460B8E0A-A3CC-4D1F-95C6-B8E2458D1B37}" presName="parentText" presStyleLbl="node1" presStyleIdx="2" presStyleCnt="3">
        <dgm:presLayoutVars>
          <dgm:chMax val="0"/>
          <dgm:bulletEnabled val="1"/>
        </dgm:presLayoutVars>
      </dgm:prSet>
      <dgm:spPr/>
    </dgm:pt>
  </dgm:ptLst>
  <dgm:cxnLst>
    <dgm:cxn modelId="{B81F3200-8EC5-404D-B8C1-9F95AF4094E8}" srcId="{FF74A573-3D3A-4F21-A5FB-346533EFE665}" destId="{479497A8-5E7C-47AA-AEC3-545351A346E1}" srcOrd="1" destOrd="0" parTransId="{18B5AFDF-D18B-4D99-9A17-20B46CE919F0}" sibTransId="{E03E9EB8-FDC1-4F2C-8685-C80A07B39B65}"/>
    <dgm:cxn modelId="{DC60CD13-8E08-4D1F-B2D0-CCBCDFA5B823}" type="presOf" srcId="{460B8E0A-A3CC-4D1F-95C6-B8E2458D1B37}" destId="{C69587AF-57B2-4AAD-BCBA-1672D67598F6}" srcOrd="0" destOrd="0" presId="urn:microsoft.com/office/officeart/2005/8/layout/vList2"/>
    <dgm:cxn modelId="{3874ED1B-519E-416A-80FD-12C5DBD30F06}" type="presOf" srcId="{7536BC0A-80C2-473B-A210-A93B4F366CC8}" destId="{10B320F7-DAC9-4A8B-B5DA-35B968DDF989}" srcOrd="0" destOrd="0" presId="urn:microsoft.com/office/officeart/2005/8/layout/vList2"/>
    <dgm:cxn modelId="{98BDFE4D-BD36-474E-B0AB-E15D15715BF5}" type="presOf" srcId="{479497A8-5E7C-47AA-AEC3-545351A346E1}" destId="{1C3D2CA7-ACB3-4FE7-9E34-0CEBCB023DF1}" srcOrd="0" destOrd="0" presId="urn:microsoft.com/office/officeart/2005/8/layout/vList2"/>
    <dgm:cxn modelId="{BD702773-59EA-4875-ADC8-6C357C617AE2}" srcId="{FF74A573-3D3A-4F21-A5FB-346533EFE665}" destId="{7536BC0A-80C2-473B-A210-A93B4F366CC8}" srcOrd="0" destOrd="0" parTransId="{C1888ED5-0499-471E-816B-B9EF748F531E}" sibTransId="{5F30740C-E91A-4642-B4D3-FFD86986B0A6}"/>
    <dgm:cxn modelId="{1FFCCE7D-3B12-490F-A268-1E3B5BE1CD5C}" srcId="{FF74A573-3D3A-4F21-A5FB-346533EFE665}" destId="{460B8E0A-A3CC-4D1F-95C6-B8E2458D1B37}" srcOrd="2" destOrd="0" parTransId="{A3EFEC49-10A0-47D1-806D-ED21AA779FC0}" sibTransId="{31573353-50BE-4911-808F-70D8EF0EFF01}"/>
    <dgm:cxn modelId="{D3A3458E-3D79-431F-A864-CBFFF312C4DB}" type="presOf" srcId="{FF74A573-3D3A-4F21-A5FB-346533EFE665}" destId="{6A0A79A8-6F35-4DBE-B6B0-CAA955C05661}" srcOrd="0" destOrd="0" presId="urn:microsoft.com/office/officeart/2005/8/layout/vList2"/>
    <dgm:cxn modelId="{90F30EE5-C601-4FE0-9E6E-6FD6D1FF0D63}" type="presParOf" srcId="{6A0A79A8-6F35-4DBE-B6B0-CAA955C05661}" destId="{10B320F7-DAC9-4A8B-B5DA-35B968DDF989}" srcOrd="0" destOrd="0" presId="urn:microsoft.com/office/officeart/2005/8/layout/vList2"/>
    <dgm:cxn modelId="{464DF33B-63AA-4125-AC67-EB9A473DB7C4}" type="presParOf" srcId="{6A0A79A8-6F35-4DBE-B6B0-CAA955C05661}" destId="{0A791C88-C16D-4942-B113-13ADB9A4CDF5}" srcOrd="1" destOrd="0" presId="urn:microsoft.com/office/officeart/2005/8/layout/vList2"/>
    <dgm:cxn modelId="{6F7742B5-F285-4D05-A890-B192B4C29F45}" type="presParOf" srcId="{6A0A79A8-6F35-4DBE-B6B0-CAA955C05661}" destId="{1C3D2CA7-ACB3-4FE7-9E34-0CEBCB023DF1}" srcOrd="2" destOrd="0" presId="urn:microsoft.com/office/officeart/2005/8/layout/vList2"/>
    <dgm:cxn modelId="{43FBABB1-7B5F-49F7-B68C-1905925DDFAB}" type="presParOf" srcId="{6A0A79A8-6F35-4DBE-B6B0-CAA955C05661}" destId="{835958AE-EA2C-49A0-8441-6448D30A049A}" srcOrd="3" destOrd="0" presId="urn:microsoft.com/office/officeart/2005/8/layout/vList2"/>
    <dgm:cxn modelId="{85A269B2-2CCD-446D-8D58-EF90B2306857}" type="presParOf" srcId="{6A0A79A8-6F35-4DBE-B6B0-CAA955C05661}" destId="{C69587AF-57B2-4AAD-BCBA-1672D67598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CBF22-422A-41FA-B207-6445B25EDD08}">
      <dsp:nvSpPr>
        <dsp:cNvPr id="0" name=""/>
        <dsp:cNvSpPr/>
      </dsp:nvSpPr>
      <dsp:spPr>
        <a:xfrm>
          <a:off x="0" y="0"/>
          <a:ext cx="8779639" cy="159071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Occupational Health &amp; Safety Act 85 of 1993         </a:t>
          </a:r>
        </a:p>
        <a:p>
          <a:pPr marL="0" lvl="0" indent="0" algn="l" defTabSz="1244600">
            <a:lnSpc>
              <a:spcPct val="90000"/>
            </a:lnSpc>
            <a:spcBef>
              <a:spcPct val="0"/>
            </a:spcBef>
            <a:spcAft>
              <a:spcPct val="35000"/>
            </a:spcAft>
            <a:buNone/>
          </a:pPr>
          <a:r>
            <a:rPr lang="en-US" sz="2800" b="1" kern="1200" dirty="0">
              <a:solidFill>
                <a:schemeClr val="bg1"/>
              </a:solidFill>
            </a:rPr>
            <a:t> and Regulations as amended Including but not limited to :</a:t>
          </a:r>
          <a:endParaRPr lang="en-US" sz="2800" kern="1200" dirty="0">
            <a:solidFill>
              <a:schemeClr val="bg1"/>
            </a:solidFill>
          </a:endParaRPr>
        </a:p>
      </dsp:txBody>
      <dsp:txXfrm>
        <a:off x="46590" y="46590"/>
        <a:ext cx="7063139" cy="1497530"/>
      </dsp:txXfrm>
    </dsp:sp>
    <dsp:sp modelId="{DA81EAF3-BACB-4992-9A2B-8005EA37B0E3}">
      <dsp:nvSpPr>
        <dsp:cNvPr id="0" name=""/>
        <dsp:cNvSpPr/>
      </dsp:nvSpPr>
      <dsp:spPr>
        <a:xfrm>
          <a:off x="419888" y="1855828"/>
          <a:ext cx="9489210" cy="159071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rPr>
            <a:t>South African National Standard Codes Municipal By-Laws and any related Legislation to:</a:t>
          </a:r>
          <a:endParaRPr lang="en-US" sz="2800" kern="1200" dirty="0">
            <a:solidFill>
              <a:schemeClr val="bg1"/>
            </a:solidFill>
          </a:endParaRPr>
        </a:p>
      </dsp:txBody>
      <dsp:txXfrm>
        <a:off x="466478" y="1902418"/>
        <a:ext cx="7441220" cy="1497530"/>
      </dsp:txXfrm>
    </dsp:sp>
    <dsp:sp modelId="{EECF4BCB-8624-4E01-BB7D-6E19B8678B82}">
      <dsp:nvSpPr>
        <dsp:cNvPr id="0" name=""/>
        <dsp:cNvSpPr/>
      </dsp:nvSpPr>
      <dsp:spPr>
        <a:xfrm>
          <a:off x="1549348" y="3711657"/>
          <a:ext cx="8779639" cy="159071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Manage the presence of any disease or occurrence of any injury at the workplace. </a:t>
          </a:r>
          <a:endParaRPr lang="en-US" sz="2800" kern="1200" dirty="0">
            <a:solidFill>
              <a:schemeClr val="bg1"/>
            </a:solidFill>
          </a:endParaRPr>
        </a:p>
      </dsp:txBody>
      <dsp:txXfrm>
        <a:off x="1595938" y="3758247"/>
        <a:ext cx="6877823" cy="1497530"/>
      </dsp:txXfrm>
    </dsp:sp>
    <dsp:sp modelId="{552823FF-1F4E-422A-B17F-2AEF6E74D3EB}">
      <dsp:nvSpPr>
        <dsp:cNvPr id="0" name=""/>
        <dsp:cNvSpPr/>
      </dsp:nvSpPr>
      <dsp:spPr>
        <a:xfrm>
          <a:off x="7745678" y="1206288"/>
          <a:ext cx="1033961" cy="1033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78319" y="1206288"/>
        <a:ext cx="568679" cy="778056"/>
      </dsp:txXfrm>
    </dsp:sp>
    <dsp:sp modelId="{6A80550D-CDCC-46CB-A33E-767BF5E83C55}">
      <dsp:nvSpPr>
        <dsp:cNvPr id="0" name=""/>
        <dsp:cNvSpPr/>
      </dsp:nvSpPr>
      <dsp:spPr>
        <a:xfrm>
          <a:off x="8520352" y="3051512"/>
          <a:ext cx="1033961" cy="10339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752993" y="3051512"/>
        <a:ext cx="568679" cy="778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320F7-DAC9-4A8B-B5DA-35B968DDF989}">
      <dsp:nvSpPr>
        <dsp:cNvPr id="0" name=""/>
        <dsp:cNvSpPr/>
      </dsp:nvSpPr>
      <dsp:spPr>
        <a:xfrm>
          <a:off x="0" y="200670"/>
          <a:ext cx="10328987" cy="1327218"/>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u="sng" kern="1200" dirty="0">
              <a:solidFill>
                <a:schemeClr val="bg1"/>
              </a:solidFill>
            </a:rPr>
            <a:t>Section 16 of the Act:</a:t>
          </a:r>
          <a:endParaRPr lang="en-US" sz="3200" u="sng" kern="1200" dirty="0">
            <a:solidFill>
              <a:schemeClr val="bg1"/>
            </a:solidFill>
          </a:endParaRPr>
        </a:p>
      </dsp:txBody>
      <dsp:txXfrm>
        <a:off x="64789" y="265459"/>
        <a:ext cx="10199409" cy="1197640"/>
      </dsp:txXfrm>
    </dsp:sp>
    <dsp:sp modelId="{1C3D2CA7-ACB3-4FE7-9E34-0CEBCB023DF1}">
      <dsp:nvSpPr>
        <dsp:cNvPr id="0" name=""/>
        <dsp:cNvSpPr/>
      </dsp:nvSpPr>
      <dsp:spPr>
        <a:xfrm>
          <a:off x="0" y="1597009"/>
          <a:ext cx="10328987" cy="1327218"/>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The Chief Executive Officer (the person who is responsible for the overall management and control of the business)  of an organisation is the employer and shall be held responsible and liable</a:t>
          </a:r>
          <a:r>
            <a:rPr lang="en-US" sz="2400" kern="1200" dirty="0">
              <a:solidFill>
                <a:schemeClr val="bg1"/>
              </a:solidFill>
            </a:rPr>
            <a:t>. </a:t>
          </a:r>
          <a:r>
            <a:rPr lang="en-US" sz="2400" b="1" kern="1200" dirty="0">
              <a:solidFill>
                <a:schemeClr val="bg1"/>
              </a:solidFill>
            </a:rPr>
            <a:t>(16.1) </a:t>
          </a:r>
          <a:r>
            <a:rPr lang="en-US" sz="2400" kern="1200" dirty="0">
              <a:solidFill>
                <a:schemeClr val="bg1"/>
              </a:solidFill>
            </a:rPr>
            <a:t>- </a:t>
          </a:r>
          <a:r>
            <a:rPr lang="en-US" sz="2400" b="1" u="sng" kern="1200" dirty="0">
              <a:solidFill>
                <a:schemeClr val="bg1"/>
              </a:solidFill>
            </a:rPr>
            <a:t>Secretary to Parliament</a:t>
          </a:r>
          <a:endParaRPr lang="en-US" sz="2400" kern="1200" dirty="0">
            <a:solidFill>
              <a:schemeClr val="bg1"/>
            </a:solidFill>
          </a:endParaRPr>
        </a:p>
      </dsp:txBody>
      <dsp:txXfrm>
        <a:off x="64789" y="1661798"/>
        <a:ext cx="10199409" cy="1197640"/>
      </dsp:txXfrm>
    </dsp:sp>
    <dsp:sp modelId="{C69587AF-57B2-4AAD-BCBA-1672D67598F6}">
      <dsp:nvSpPr>
        <dsp:cNvPr id="0" name=""/>
        <dsp:cNvSpPr/>
      </dsp:nvSpPr>
      <dsp:spPr>
        <a:xfrm>
          <a:off x="0" y="2993348"/>
          <a:ext cx="10328987" cy="1327218"/>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He / she may assign any of his duties to any person under his / her control but will still be responsible and liable. Senior Managers / Line Managers / Supervisors .</a:t>
          </a:r>
        </a:p>
      </dsp:txBody>
      <dsp:txXfrm>
        <a:off x="64789" y="3058137"/>
        <a:ext cx="10199409" cy="119764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5DC-61EB-C533-4972-E9513396FA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03B667-678E-6E86-65A2-3747F8B9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B4984-2E55-9B8F-C5BF-46DCD8957077}"/>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269B0A7A-468E-397D-D426-6C911C754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EEDB7-AC23-B0FC-BEB0-889B37A8BA99}"/>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2869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3F71-7481-87D9-C779-9FA1EDD229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464D8-532F-6A9F-69FE-FF4CC270A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D628E4-76C1-A370-7239-4EEC4B610A04}"/>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A80E28AA-52BE-35CA-2CCF-2B5536A2C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800F8-8846-43F4-63BC-FA8BA07AC95A}"/>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862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732E3-92A5-7033-A989-EFF6E62561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465CA8-2B2B-7ED0-76A6-F082C7543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D902A-DFCA-5D84-C709-B47C95D4ACD4}"/>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E3A93746-C577-D4B8-ABBA-E9A4F0B95F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DCCDC-2079-A392-9169-BF7BAB27B97B}"/>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26464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2D4-C586-6CDA-C6E9-49E3C6127410}"/>
              </a:ext>
            </a:extLst>
          </p:cNvPr>
          <p:cNvSpPr>
            <a:spLocks noGrp="1"/>
          </p:cNvSpPr>
          <p:nvPr>
            <p:ph type="title" hasCustomPrompt="1"/>
          </p:nvPr>
        </p:nvSpPr>
        <p:spPr>
          <a:xfrm>
            <a:off x="838201" y="365125"/>
            <a:ext cx="9114692" cy="1325563"/>
          </a:xfrm>
        </p:spPr>
        <p:txBody>
          <a:bodyPr>
            <a:normAutofit/>
          </a:bodyPr>
          <a:lstStyle>
            <a:lvl1pPr>
              <a:defRPr sz="3200" b="1" i="0">
                <a:solidFill>
                  <a:srgbClr val="AB7942"/>
                </a:solidFill>
                <a:latin typeface="Arial" panose="020B0604020202020204" pitchFamily="34" charset="0"/>
                <a:cs typeface="Arial" panose="020B0604020202020204" pitchFamily="34" charset="0"/>
              </a:defRPr>
            </a:lvl1pPr>
          </a:lstStyle>
          <a:p>
            <a:r>
              <a:rPr lang="en-GB" dirty="0"/>
              <a:t>HEADING COMES IN HERE</a:t>
            </a:r>
            <a:endParaRPr lang="en-US" dirty="0"/>
          </a:p>
        </p:txBody>
      </p:sp>
      <p:sp>
        <p:nvSpPr>
          <p:cNvPr id="3" name="Content Placeholder 2">
            <a:extLst>
              <a:ext uri="{FF2B5EF4-FFF2-40B4-BE49-F238E27FC236}">
                <a16:creationId xmlns:a16="http://schemas.microsoft.com/office/drawing/2014/main" id="{6ECA4F34-B81A-2293-1C6C-5C997FB363B8}"/>
              </a:ext>
            </a:extLst>
          </p:cNvPr>
          <p:cNvSpPr>
            <a:spLocks noGrp="1"/>
          </p:cNvSpPr>
          <p:nvPr>
            <p:ph idx="1"/>
          </p:nvPr>
        </p:nvSpPr>
        <p:spPr>
          <a:xfrm>
            <a:off x="838200" y="1825625"/>
            <a:ext cx="911469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5489D3-B95E-0674-D244-57EE02CE4C74}"/>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C5922AA7-233A-A734-D932-6D21EC304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0182D-A950-4313-5F84-6C4E06B473AC}"/>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4193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87B-C033-F03C-F596-22E2847C6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4D4AAE-202F-1B9C-E7FC-83B619DA9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8E3DAE-539A-0870-9769-D7B8D4DA4B0A}"/>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E62FACC5-2A11-F23C-9FAF-8FE578EC2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7F098-CF75-3751-0D4A-54A9B6453280}"/>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8567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46EC-30EA-2C60-9E36-C88D74E32D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1AD8D0-4BED-11F9-597B-A86B8B9011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6BE93-CF57-5940-A413-5FF6995592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E01A54-D32C-071C-BB65-A53E04CD37EB}"/>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6" name="Footer Placeholder 5">
            <a:extLst>
              <a:ext uri="{FF2B5EF4-FFF2-40B4-BE49-F238E27FC236}">
                <a16:creationId xmlns:a16="http://schemas.microsoft.com/office/drawing/2014/main" id="{34CC4995-92A7-2E9D-1967-DDA7947C9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1F726-363B-4B33-09DD-2E3E53F71ECE}"/>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6488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4DA2-C033-5FC6-BFDF-966FA1FDD6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C9F618-0A00-B9D4-93F9-EEFC10A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7918E-5692-BFE5-6964-350D8995A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B8825-138D-3763-8F77-7EC302C7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FF4104-2338-3229-A8DA-03DCC1265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0C668A-B249-59C3-8CFE-6D6124717FEE}"/>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8" name="Footer Placeholder 7">
            <a:extLst>
              <a:ext uri="{FF2B5EF4-FFF2-40B4-BE49-F238E27FC236}">
                <a16:creationId xmlns:a16="http://schemas.microsoft.com/office/drawing/2014/main" id="{91B06920-A088-C943-DEDC-6FE3337220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1C5E20-5594-308F-4644-369E6EB06429}"/>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5197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4E9-981E-A3C8-B845-EA5B930229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25A4D5-2307-A353-7698-E79CE81F6BB4}"/>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4" name="Footer Placeholder 3">
            <a:extLst>
              <a:ext uri="{FF2B5EF4-FFF2-40B4-BE49-F238E27FC236}">
                <a16:creationId xmlns:a16="http://schemas.microsoft.com/office/drawing/2014/main" id="{834748CC-6308-CC95-7AEA-9506A8B08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CFF9E5-7D5A-3C83-472F-86C844E44EC8}"/>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3164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BC18-183D-9AD1-FF42-D2F1FE019520}"/>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3" name="Footer Placeholder 2">
            <a:extLst>
              <a:ext uri="{FF2B5EF4-FFF2-40B4-BE49-F238E27FC236}">
                <a16:creationId xmlns:a16="http://schemas.microsoft.com/office/drawing/2014/main" id="{D4530233-A9FD-2696-2D87-14F64A299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0F5A-9409-3379-A868-F1CE3B1E2211}"/>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1906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5C0-FC42-79EF-65FA-6A7D5F60A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C22C95-6C7B-DC09-4805-152B0E7B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5DB5A2-F0C2-98FA-A987-38AAE5FF8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DCBA9-3961-DB51-D5D3-8A51901DDDCE}"/>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6" name="Footer Placeholder 5">
            <a:extLst>
              <a:ext uri="{FF2B5EF4-FFF2-40B4-BE49-F238E27FC236}">
                <a16:creationId xmlns:a16="http://schemas.microsoft.com/office/drawing/2014/main" id="{F0698EDA-4AEB-4FB0-DF18-D22590C84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2A9DE-2D77-C024-9085-2758C9265327}"/>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12949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6E0B-2C83-2C17-92F5-A6EC476377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DAD9D1-64CB-42AB-C964-CB4F2059D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AE872-3BB6-B359-B2AC-E0C3F3CA2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D2EFB-5DF2-3572-95ED-77012A8BA231}"/>
              </a:ext>
            </a:extLst>
          </p:cNvPr>
          <p:cNvSpPr>
            <a:spLocks noGrp="1"/>
          </p:cNvSpPr>
          <p:nvPr>
            <p:ph type="dt" sz="half" idx="10"/>
          </p:nvPr>
        </p:nvSpPr>
        <p:spPr/>
        <p:txBody>
          <a:bodyPr/>
          <a:lstStyle/>
          <a:p>
            <a:fld id="{E0EEF0A5-542F-AA4E-AF5A-50D90151EDB2}" type="datetimeFigureOut">
              <a:rPr lang="en-US" smtClean="0"/>
              <a:t>8/2/2024</a:t>
            </a:fld>
            <a:endParaRPr lang="en-US"/>
          </a:p>
        </p:txBody>
      </p:sp>
      <p:sp>
        <p:nvSpPr>
          <p:cNvPr id="6" name="Footer Placeholder 5">
            <a:extLst>
              <a:ext uri="{FF2B5EF4-FFF2-40B4-BE49-F238E27FC236}">
                <a16:creationId xmlns:a16="http://schemas.microsoft.com/office/drawing/2014/main" id="{742DE710-3752-7559-39DA-C1CEE1B24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CF72F-15A9-B833-9ACC-2BF0464064DA}"/>
              </a:ext>
            </a:extLst>
          </p:cNvPr>
          <p:cNvSpPr>
            <a:spLocks noGrp="1"/>
          </p:cNvSpPr>
          <p:nvPr>
            <p:ph type="sldNum" sz="quarter" idx="12"/>
          </p:nvPr>
        </p:nvSpPr>
        <p:spPr/>
        <p:txBody>
          <a:bodyPr/>
          <a:lstStyle/>
          <a:p>
            <a:fld id="{86C71136-B92B-A045-8344-284F6A7D3AEB}" type="slidenum">
              <a:rPr lang="en-US" smtClean="0"/>
              <a:t>‹#›</a:t>
            </a:fld>
            <a:endParaRPr lang="en-US"/>
          </a:p>
        </p:txBody>
      </p:sp>
    </p:spTree>
    <p:extLst>
      <p:ext uri="{BB962C8B-B14F-4D97-AF65-F5344CB8AC3E}">
        <p14:creationId xmlns:p14="http://schemas.microsoft.com/office/powerpoint/2010/main" val="33472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1E77A-E3CB-6F60-D4D8-317FAB3C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A36DCB-DF5C-CDFE-5C36-CCB673774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D165D6-0CC1-597C-1C0F-6D0697AA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EF0A5-542F-AA4E-AF5A-50D90151EDB2}" type="datetimeFigureOut">
              <a:rPr lang="en-US" smtClean="0"/>
              <a:t>8/2/2024</a:t>
            </a:fld>
            <a:endParaRPr lang="en-US"/>
          </a:p>
        </p:txBody>
      </p:sp>
      <p:sp>
        <p:nvSpPr>
          <p:cNvPr id="5" name="Footer Placeholder 4">
            <a:extLst>
              <a:ext uri="{FF2B5EF4-FFF2-40B4-BE49-F238E27FC236}">
                <a16:creationId xmlns:a16="http://schemas.microsoft.com/office/drawing/2014/main" id="{A3C02CEB-AFD9-D5FF-052B-A6E63D5B4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BB6FAD-271C-8CDE-3307-69727D048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71136-B92B-A045-8344-284F6A7D3AEB}" type="slidenum">
              <a:rPr lang="en-US" smtClean="0"/>
              <a:t>‹#›</a:t>
            </a:fld>
            <a:endParaRPr lang="en-US"/>
          </a:p>
        </p:txBody>
      </p:sp>
    </p:spTree>
    <p:extLst>
      <p:ext uri="{BB962C8B-B14F-4D97-AF65-F5344CB8AC3E}">
        <p14:creationId xmlns:p14="http://schemas.microsoft.com/office/powerpoint/2010/main" val="8422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AE309-D235-8B44-A45B-13394EF47A59}"/>
              </a:ext>
            </a:extLst>
          </p:cNvPr>
          <p:cNvSpPr>
            <a:spLocks noGrp="1"/>
          </p:cNvSpPr>
          <p:nvPr>
            <p:ph type="ctrTitle"/>
          </p:nvPr>
        </p:nvSpPr>
        <p:spPr>
          <a:xfrm>
            <a:off x="2814547" y="4864392"/>
            <a:ext cx="6562903" cy="1663058"/>
          </a:xfrm>
          <a:prstGeom prst="rect">
            <a:avLst/>
          </a:prstGeom>
        </p:spPr>
        <p:txBody>
          <a:bodyPr anchor="t">
            <a:normAutofit fontScale="90000"/>
          </a:bodyPr>
          <a:lstStyle/>
          <a:p>
            <a:r>
              <a:rPr lang="en-US" sz="3600" b="1" dirty="0">
                <a:solidFill>
                  <a:srgbClr val="AB7942"/>
                </a:solidFill>
                <a:latin typeface="Arial" panose="020B0604020202020204" pitchFamily="34" charset="0"/>
                <a:cs typeface="Arial" panose="020B0604020202020204" pitchFamily="34" charset="0"/>
              </a:rPr>
              <a:t>SHE INDUCTION FOR ELECTED CHAIRPERSONS OF THE NATIONAL ASSEMBLY</a:t>
            </a:r>
          </a:p>
        </p:txBody>
      </p:sp>
      <p:sp>
        <p:nvSpPr>
          <p:cNvPr id="8" name="Subtitle 2">
            <a:extLst>
              <a:ext uri="{FF2B5EF4-FFF2-40B4-BE49-F238E27FC236}">
                <a16:creationId xmlns:a16="http://schemas.microsoft.com/office/drawing/2014/main" id="{6031E96B-E844-026F-C428-0DCB06217C69}"/>
              </a:ext>
            </a:extLst>
          </p:cNvPr>
          <p:cNvSpPr txBox="1">
            <a:spLocks/>
          </p:cNvSpPr>
          <p:nvPr/>
        </p:nvSpPr>
        <p:spPr>
          <a:xfrm>
            <a:off x="4461641" y="6404042"/>
            <a:ext cx="3268717" cy="453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latin typeface="Arial" panose="020B0604020202020204" pitchFamily="34" charset="0"/>
                <a:cs typeface="Arial" panose="020B0604020202020204" pitchFamily="34" charset="0"/>
              </a:rPr>
              <a:t>DATE :</a:t>
            </a:r>
          </a:p>
        </p:txBody>
      </p:sp>
    </p:spTree>
    <p:extLst>
      <p:ext uri="{BB962C8B-B14F-4D97-AF65-F5344CB8AC3E}">
        <p14:creationId xmlns:p14="http://schemas.microsoft.com/office/powerpoint/2010/main" val="63358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E81E1-C3E0-BD9E-F55F-755A9601BF10}"/>
              </a:ext>
            </a:extLst>
          </p:cNvPr>
          <p:cNvSpPr txBox="1">
            <a:spLocks noGrp="1"/>
          </p:cNvSpPr>
          <p:nvPr>
            <p:ph type="title"/>
          </p:nvPr>
        </p:nvSpPr>
        <p:spPr>
          <a:xfrm>
            <a:off x="419100" y="-2669714"/>
            <a:ext cx="9425472" cy="7848302"/>
          </a:xfrm>
          <a:prstGeom prst="rect">
            <a:avLst/>
          </a:prstGeom>
          <a:noFill/>
        </p:spPr>
        <p:txBody>
          <a:bodyPr wrap="square">
            <a:spAutoFit/>
          </a:bodyPr>
          <a:lstStyle/>
          <a:p>
            <a:pPr algn="ctr"/>
            <a:br>
              <a:rPr lang="en-ZA" sz="2800" u="sng" dirty="0">
                <a:solidFill>
                  <a:schemeClr val="tx1"/>
                </a:solidFill>
              </a:rPr>
            </a:br>
            <a:br>
              <a:rPr lang="en-ZA" sz="2800" u="sng" dirty="0">
                <a:solidFill>
                  <a:schemeClr val="tx1"/>
                </a:solidFill>
              </a:rPr>
            </a:br>
            <a:br>
              <a:rPr lang="en-ZA" sz="2800" u="sng" dirty="0">
                <a:solidFill>
                  <a:schemeClr val="tx1"/>
                </a:solidFill>
              </a:rPr>
            </a:br>
            <a:br>
              <a:rPr lang="en-ZA" sz="2800" u="sng" dirty="0">
                <a:solidFill>
                  <a:schemeClr val="tx1"/>
                </a:solidFill>
              </a:rPr>
            </a:br>
            <a:br>
              <a:rPr lang="en-ZA" sz="2800" u="sng" dirty="0">
                <a:solidFill>
                  <a:schemeClr val="tx1"/>
                </a:solidFill>
              </a:rPr>
            </a:br>
            <a:br>
              <a:rPr lang="en-ZA" sz="2800" u="sng" dirty="0">
                <a:solidFill>
                  <a:schemeClr val="tx1"/>
                </a:solidFill>
              </a:rPr>
            </a:br>
            <a:br>
              <a:rPr lang="en-ZA" sz="2800" u="sng" dirty="0">
                <a:solidFill>
                  <a:schemeClr val="tx1"/>
                </a:solidFill>
              </a:rPr>
            </a:br>
            <a:br>
              <a:rPr lang="en-ZA" sz="2800" u="sng" dirty="0">
                <a:solidFill>
                  <a:schemeClr val="tx1"/>
                </a:solidFill>
              </a:rPr>
            </a:br>
            <a:r>
              <a:rPr lang="en-ZA" sz="4800" dirty="0">
                <a:solidFill>
                  <a:schemeClr val="tx1"/>
                </a:solidFill>
              </a:rPr>
              <a:t>INTRODUCTION </a:t>
            </a:r>
            <a:br>
              <a:rPr lang="en-ZA" sz="4800" dirty="0">
                <a:solidFill>
                  <a:schemeClr val="tx1"/>
                </a:solidFill>
              </a:rPr>
            </a:br>
            <a:br>
              <a:rPr lang="en-ZA" sz="4800" dirty="0">
                <a:solidFill>
                  <a:schemeClr val="tx1"/>
                </a:solidFill>
              </a:rPr>
            </a:br>
            <a:r>
              <a:rPr lang="en-ZA" sz="4800" dirty="0">
                <a:solidFill>
                  <a:schemeClr val="tx1"/>
                </a:solidFill>
              </a:rPr>
              <a:t>TO</a:t>
            </a:r>
            <a:br>
              <a:rPr lang="en-ZA" sz="4800" dirty="0">
                <a:solidFill>
                  <a:schemeClr val="tx1"/>
                </a:solidFill>
              </a:rPr>
            </a:br>
            <a:r>
              <a:rPr lang="en-ZA" sz="4800" dirty="0">
                <a:solidFill>
                  <a:schemeClr val="tx1"/>
                </a:solidFill>
              </a:rPr>
              <a:t> </a:t>
            </a:r>
            <a:br>
              <a:rPr lang="en-ZA" sz="4800" dirty="0">
                <a:solidFill>
                  <a:schemeClr val="tx1"/>
                </a:solidFill>
              </a:rPr>
            </a:br>
            <a:r>
              <a:rPr lang="en-ZA" sz="4800" dirty="0">
                <a:solidFill>
                  <a:schemeClr val="tx1"/>
                </a:solidFill>
              </a:rPr>
              <a:t>OCCUPATIONAL </a:t>
            </a:r>
            <a:br>
              <a:rPr lang="en-ZA" sz="4800" dirty="0">
                <a:solidFill>
                  <a:schemeClr val="tx1"/>
                </a:solidFill>
              </a:rPr>
            </a:br>
            <a:br>
              <a:rPr lang="en-ZA" sz="4800" dirty="0">
                <a:solidFill>
                  <a:schemeClr val="tx1"/>
                </a:solidFill>
              </a:rPr>
            </a:br>
            <a:r>
              <a:rPr lang="en-ZA" sz="4800" dirty="0">
                <a:solidFill>
                  <a:schemeClr val="tx1"/>
                </a:solidFill>
              </a:rPr>
              <a:t>HEALTH &amp; SAFETY  </a:t>
            </a:r>
            <a:endParaRPr lang="en-ZA" sz="4800" b="1" dirty="0">
              <a:solidFill>
                <a:schemeClr val="tx1"/>
              </a:solidFill>
            </a:endParaRPr>
          </a:p>
        </p:txBody>
      </p:sp>
      <p:pic>
        <p:nvPicPr>
          <p:cNvPr id="6" name="Content Placeholder 2">
            <a:extLst>
              <a:ext uri="{FF2B5EF4-FFF2-40B4-BE49-F238E27FC236}">
                <a16:creationId xmlns:a16="http://schemas.microsoft.com/office/drawing/2014/main" id="{8002FE20-4A75-4DCD-70C7-995E53A4D22E}"/>
              </a:ext>
            </a:extLst>
          </p:cNvPr>
          <p:cNvPicPr>
            <a:picLocks noChangeAspect="1"/>
          </p:cNvPicPr>
          <p:nvPr/>
        </p:nvPicPr>
        <p:blipFill>
          <a:blip r:embed="rId2"/>
          <a:stretch>
            <a:fillRect/>
          </a:stretch>
        </p:blipFill>
        <p:spPr>
          <a:xfrm>
            <a:off x="0" y="5477168"/>
            <a:ext cx="10263673" cy="1380831"/>
          </a:xfrm>
          <a:prstGeom prst="rect">
            <a:avLst/>
          </a:prstGeom>
        </p:spPr>
      </p:pic>
    </p:spTree>
    <p:extLst>
      <p:ext uri="{BB962C8B-B14F-4D97-AF65-F5344CB8AC3E}">
        <p14:creationId xmlns:p14="http://schemas.microsoft.com/office/powerpoint/2010/main" val="279309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615AEC-6FE2-E4A4-9CAD-35EAE2394F90}"/>
              </a:ext>
            </a:extLst>
          </p:cNvPr>
          <p:cNvSpPr>
            <a:spLocks noGrp="1"/>
          </p:cNvSpPr>
          <p:nvPr>
            <p:ph type="title"/>
          </p:nvPr>
        </p:nvSpPr>
        <p:spPr>
          <a:xfrm>
            <a:off x="0" y="349401"/>
            <a:ext cx="10739336" cy="844917"/>
          </a:xfrm>
        </p:spPr>
        <p:txBody>
          <a:bodyPr>
            <a:normAutofit fontScale="90000"/>
          </a:bodyPr>
          <a:lstStyle/>
          <a:p>
            <a:pPr algn="ctr">
              <a:lnSpc>
                <a:spcPct val="100000"/>
              </a:lnSpc>
            </a:pPr>
            <a:br>
              <a:rPr lang="en-US" b="1" dirty="0">
                <a:solidFill>
                  <a:schemeClr val="tx1"/>
                </a:solidFill>
              </a:rPr>
            </a:br>
            <a:r>
              <a:rPr lang="en-US" sz="3100" u="sng" dirty="0">
                <a:solidFill>
                  <a:schemeClr val="tx1"/>
                </a:solidFill>
              </a:rPr>
              <a:t>PARLIAMENT SAFETY H</a:t>
            </a:r>
            <a:r>
              <a:rPr lang="en-US" sz="3100" b="1" u="sng" dirty="0">
                <a:solidFill>
                  <a:schemeClr val="tx1"/>
                </a:solidFill>
                <a:latin typeface="Arial" panose="020B0604020202020204" pitchFamily="34" charset="0"/>
                <a:cs typeface="Arial" panose="020B0604020202020204" pitchFamily="34" charset="0"/>
              </a:rPr>
              <a:t>EALTH &amp; ENVIRONMENT </a:t>
            </a:r>
            <a:br>
              <a:rPr lang="en-US" sz="3100" b="1" u="sng" dirty="0">
                <a:solidFill>
                  <a:schemeClr val="tx1"/>
                </a:solidFill>
                <a:latin typeface="Arial" panose="020B0604020202020204" pitchFamily="34" charset="0"/>
                <a:cs typeface="Arial" panose="020B0604020202020204" pitchFamily="34" charset="0"/>
              </a:rPr>
            </a:br>
            <a:r>
              <a:rPr lang="en-US" sz="3100" b="1" u="sng" dirty="0">
                <a:solidFill>
                  <a:schemeClr val="tx1"/>
                </a:solidFill>
                <a:latin typeface="Arial" panose="020B0604020202020204" pitchFamily="34" charset="0"/>
                <a:cs typeface="Arial" panose="020B0604020202020204" pitchFamily="34" charset="0"/>
              </a:rPr>
              <a:t>(SHE) UNIT IS GUIDED BY :</a:t>
            </a:r>
            <a:br>
              <a:rPr lang="en-US" sz="4000" b="1" u="sng" dirty="0"/>
            </a:br>
            <a:endParaRPr lang="en-ZA" u="sng" dirty="0">
              <a:latin typeface="Arial" panose="020B0604020202020204" pitchFamily="34" charset="0"/>
              <a:cs typeface="Arial" panose="020B0604020202020204" pitchFamily="34" charset="0"/>
            </a:endParaRPr>
          </a:p>
        </p:txBody>
      </p:sp>
      <p:graphicFrame>
        <p:nvGraphicFramePr>
          <p:cNvPr id="13" name="Content Placeholder 2">
            <a:extLst>
              <a:ext uri="{FF2B5EF4-FFF2-40B4-BE49-F238E27FC236}">
                <a16:creationId xmlns:a16="http://schemas.microsoft.com/office/drawing/2014/main" id="{645143E5-A6B9-3156-30E6-0A5A33EFB4D1}"/>
              </a:ext>
            </a:extLst>
          </p:cNvPr>
          <p:cNvGraphicFramePr>
            <a:graphicFrameLocks noGrp="1"/>
          </p:cNvGraphicFramePr>
          <p:nvPr>
            <p:ph idx="1"/>
            <p:extLst>
              <p:ext uri="{D42A27DB-BD31-4B8C-83A1-F6EECF244321}">
                <p14:modId xmlns:p14="http://schemas.microsoft.com/office/powerpoint/2010/main" val="1921167356"/>
              </p:ext>
            </p:extLst>
          </p:nvPr>
        </p:nvGraphicFramePr>
        <p:xfrm>
          <a:off x="0" y="1350358"/>
          <a:ext cx="10328988" cy="530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880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descr="A puzzle piece with a missing piece&#10;&#10;Description automatically generated">
            <a:extLst>
              <a:ext uri="{FF2B5EF4-FFF2-40B4-BE49-F238E27FC236}">
                <a16:creationId xmlns:a16="http://schemas.microsoft.com/office/drawing/2014/main" id="{1DEBE82F-27DD-EFAB-95CB-405A371087E1}"/>
              </a:ext>
            </a:extLst>
          </p:cNvPr>
          <p:cNvPicPr>
            <a:picLocks noChangeAspect="1"/>
          </p:cNvPicPr>
          <p:nvPr/>
        </p:nvPicPr>
        <p:blipFill>
          <a:blip r:embed="rId2"/>
          <a:stretch>
            <a:fillRect/>
          </a:stretch>
        </p:blipFill>
        <p:spPr>
          <a:xfrm>
            <a:off x="0" y="5477168"/>
            <a:ext cx="10252953" cy="1380831"/>
          </a:xfrm>
          <a:prstGeom prst="rect">
            <a:avLst/>
          </a:prstGeom>
        </p:spPr>
      </p:pic>
      <p:sp>
        <p:nvSpPr>
          <p:cNvPr id="3" name="Title 2">
            <a:extLst>
              <a:ext uri="{FF2B5EF4-FFF2-40B4-BE49-F238E27FC236}">
                <a16:creationId xmlns:a16="http://schemas.microsoft.com/office/drawing/2014/main" id="{9D408CCD-40BC-365D-863C-1E1B9721D8EB}"/>
              </a:ext>
            </a:extLst>
          </p:cNvPr>
          <p:cNvSpPr>
            <a:spLocks noGrp="1"/>
          </p:cNvSpPr>
          <p:nvPr>
            <p:ph type="title"/>
          </p:nvPr>
        </p:nvSpPr>
        <p:spPr>
          <a:xfrm>
            <a:off x="727425" y="569038"/>
            <a:ext cx="9114692" cy="987814"/>
          </a:xfrm>
        </p:spPr>
        <p:txBody>
          <a:bodyPr/>
          <a:lstStyle/>
          <a:p>
            <a:pPr algn="ctr"/>
            <a:r>
              <a:rPr lang="en-ZA" sz="3200" b="1" u="sng" spc="28" dirty="0">
                <a:solidFill>
                  <a:schemeClr val="tx1"/>
                </a:solidFill>
                <a:latin typeface="Arial" panose="020B0604020202020204" pitchFamily="34" charset="0"/>
                <a:ea typeface="Times New Roman" panose="02020603050405020304" pitchFamily="18" charset="0"/>
                <a:cs typeface="Arial" panose="020B0604020202020204" pitchFamily="34" charset="0"/>
              </a:rPr>
              <a:t>Duties of the Employer</a:t>
            </a:r>
            <a:br>
              <a:rPr lang="en-ZA" sz="3200" b="1" u="sng" spc="28"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br>
            <a:endParaRPr lang="en-ZA" dirty="0"/>
          </a:p>
        </p:txBody>
      </p:sp>
      <p:graphicFrame>
        <p:nvGraphicFramePr>
          <p:cNvPr id="13" name="Content Placeholder 8">
            <a:extLst>
              <a:ext uri="{FF2B5EF4-FFF2-40B4-BE49-F238E27FC236}">
                <a16:creationId xmlns:a16="http://schemas.microsoft.com/office/drawing/2014/main" id="{3A4118BB-F281-6F4D-F4CD-0F45951A8A7E}"/>
              </a:ext>
            </a:extLst>
          </p:cNvPr>
          <p:cNvGraphicFramePr>
            <a:graphicFrameLocks noGrp="1"/>
          </p:cNvGraphicFramePr>
          <p:nvPr>
            <p:ph idx="1"/>
            <p:extLst>
              <p:ext uri="{D42A27DB-BD31-4B8C-83A1-F6EECF244321}">
                <p14:modId xmlns:p14="http://schemas.microsoft.com/office/powerpoint/2010/main" val="1382351304"/>
              </p:ext>
            </p:extLst>
          </p:nvPr>
        </p:nvGraphicFramePr>
        <p:xfrm>
          <a:off x="1" y="1062945"/>
          <a:ext cx="10328987" cy="4521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A6E34D09-2103-FF0B-DC5B-C940CB0EB6BF}"/>
              </a:ext>
            </a:extLst>
          </p:cNvPr>
          <p:cNvCxnSpPr>
            <a:cxnSpLocks/>
          </p:cNvCxnSpPr>
          <p:nvPr/>
        </p:nvCxnSpPr>
        <p:spPr>
          <a:xfrm>
            <a:off x="7371184" y="473995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03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615AEC-6FE2-E4A4-9CAD-35EAE2394F90}"/>
              </a:ext>
            </a:extLst>
          </p:cNvPr>
          <p:cNvSpPr>
            <a:spLocks noGrp="1"/>
          </p:cNvSpPr>
          <p:nvPr>
            <p:ph type="title"/>
          </p:nvPr>
        </p:nvSpPr>
        <p:spPr>
          <a:xfrm>
            <a:off x="0" y="18661"/>
            <a:ext cx="9978799" cy="1325563"/>
          </a:xfrm>
        </p:spPr>
        <p:txBody>
          <a:bodyPr>
            <a:normAutofit fontScale="90000"/>
          </a:bodyPr>
          <a:lstStyle/>
          <a:p>
            <a:pPr algn="ctr">
              <a:lnSpc>
                <a:spcPct val="100000"/>
              </a:lnSpc>
            </a:pPr>
            <a:br>
              <a:rPr lang="en-US" b="1" dirty="0"/>
            </a:br>
            <a:r>
              <a:rPr lang="en-US" sz="4000" b="1" u="sng" dirty="0">
                <a:solidFill>
                  <a:schemeClr val="tx1"/>
                </a:solidFill>
                <a:latin typeface="Arial" panose="020B0604020202020204" pitchFamily="34" charset="0"/>
                <a:cs typeface="Arial" panose="020B0604020202020204" pitchFamily="34" charset="0"/>
              </a:rPr>
              <a:t>OBJECTIVES OF SHE UNIT</a:t>
            </a:r>
            <a:br>
              <a:rPr lang="en-US" sz="4000" b="1" u="sng" dirty="0">
                <a:latin typeface="Arial" panose="020B0604020202020204" pitchFamily="34" charset="0"/>
                <a:cs typeface="Arial" panose="020B0604020202020204" pitchFamily="34" charset="0"/>
              </a:rPr>
            </a:br>
            <a:br>
              <a:rPr lang="en-US" sz="4000" b="1" u="sng" dirty="0"/>
            </a:br>
            <a:endParaRPr lang="en-ZA" u="sng" dirty="0">
              <a:latin typeface="Arial" panose="020B060402020202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34FEAD7F-A541-69AF-F9AD-96B505B45488}"/>
              </a:ext>
            </a:extLst>
          </p:cNvPr>
          <p:cNvSpPr>
            <a:spLocks noGrp="1" noChangeArrowheads="1"/>
          </p:cNvSpPr>
          <p:nvPr>
            <p:ph idx="1"/>
          </p:nvPr>
        </p:nvSpPr>
        <p:spPr bwMode="auto">
          <a:xfrm>
            <a:off x="132037" y="1059381"/>
            <a:ext cx="10120915" cy="3375283"/>
          </a:xfrm>
          <a:prstGeom prst="rect">
            <a:avLst/>
          </a:prstGeom>
          <a:solidFill>
            <a:srgbClr val="FFFFFF"/>
          </a:solidFill>
          <a:ln w="38100">
            <a:solidFill>
              <a:schemeClr val="tx1"/>
            </a:solidFill>
            <a:miter lim="800000"/>
            <a:headEnd/>
            <a:tailEnd/>
          </a:ln>
        </p:spPr>
        <p:txBody>
          <a:bodyPr wrap="square" anchor="ctr">
            <a:spAutoFit/>
          </a:bodyPr>
          <a:lstStyle/>
          <a:p>
            <a:pPr marL="609600" indent="-609600">
              <a:buFont typeface="+mj-lt"/>
              <a:buAutoNum type="arabicPeriod"/>
            </a:pPr>
            <a:r>
              <a:rPr lang="en-GB" sz="4000" b="1">
                <a:solidFill>
                  <a:srgbClr val="FF0000"/>
                </a:solidFill>
                <a:latin typeface="Arial" panose="020B0604020202020204" pitchFamily="34" charset="0"/>
                <a:cs typeface="Arial" panose="020B0604020202020204" pitchFamily="34" charset="0"/>
              </a:rPr>
              <a:t>No accidents.</a:t>
            </a:r>
          </a:p>
          <a:p>
            <a:pPr marL="609600" indent="-609600">
              <a:buFont typeface="+mj-lt"/>
              <a:buAutoNum type="arabicPeriod"/>
            </a:pPr>
            <a:endParaRPr lang="en-GB" sz="4000" b="1">
              <a:solidFill>
                <a:srgbClr val="FF0000"/>
              </a:solidFill>
              <a:latin typeface="Arial" panose="020B0604020202020204" pitchFamily="34" charset="0"/>
              <a:cs typeface="Arial" panose="020B0604020202020204" pitchFamily="34" charset="0"/>
            </a:endParaRPr>
          </a:p>
          <a:p>
            <a:pPr marL="609600" indent="-609600">
              <a:buFont typeface="+mj-lt"/>
              <a:buAutoNum type="arabicPeriod"/>
            </a:pPr>
            <a:r>
              <a:rPr lang="en-GB" sz="4000" b="1">
                <a:solidFill>
                  <a:srgbClr val="00B050"/>
                </a:solidFill>
                <a:latin typeface="Arial" panose="020B0604020202020204" pitchFamily="34" charset="0"/>
                <a:cs typeface="Arial" panose="020B0604020202020204" pitchFamily="34" charset="0"/>
              </a:rPr>
              <a:t>Absence of diseases and illnesses.</a:t>
            </a:r>
            <a:endParaRPr lang="en-GB" sz="4000" b="1">
              <a:solidFill>
                <a:srgbClr val="00B050"/>
              </a:solidFill>
            </a:endParaRPr>
          </a:p>
          <a:p>
            <a:pPr marL="609600" indent="-609600">
              <a:buFont typeface="+mj-lt"/>
              <a:buAutoNum type="arabicPeriod"/>
            </a:pPr>
            <a:endParaRPr lang="en-GB" sz="4000" b="1">
              <a:solidFill>
                <a:srgbClr val="71CC00"/>
              </a:solidFill>
              <a:latin typeface="Arial" panose="020B0604020202020204" pitchFamily="34" charset="0"/>
              <a:cs typeface="Arial" panose="020B0604020202020204" pitchFamily="34" charset="0"/>
            </a:endParaRPr>
          </a:p>
          <a:p>
            <a:pPr marL="609600" indent="-609600">
              <a:buFont typeface="+mj-lt"/>
              <a:buAutoNum type="arabicPeriod"/>
            </a:pPr>
            <a:r>
              <a:rPr lang="en-GB" sz="4000" b="1">
                <a:solidFill>
                  <a:srgbClr val="0000FF"/>
                </a:solidFill>
                <a:latin typeface="Arial" panose="020B0604020202020204" pitchFamily="34" charset="0"/>
                <a:cs typeface="Arial" panose="020B0604020202020204" pitchFamily="34" charset="0"/>
              </a:rPr>
              <a:t>Physical and mental well-being.</a:t>
            </a:r>
            <a:endParaRPr lang="en-GB" sz="4000" b="1" dirty="0">
              <a:solidFill>
                <a:srgbClr val="0000FF"/>
              </a:solidFill>
              <a:latin typeface="Arial" panose="020B0604020202020204" pitchFamily="34" charset="0"/>
              <a:cs typeface="Arial" panose="020B0604020202020204" pitchFamily="34" charset="0"/>
            </a:endParaRPr>
          </a:p>
        </p:txBody>
      </p:sp>
      <p:pic>
        <p:nvPicPr>
          <p:cNvPr id="5" name="Content Placeholder 2">
            <a:extLst>
              <a:ext uri="{FF2B5EF4-FFF2-40B4-BE49-F238E27FC236}">
                <a16:creationId xmlns:a16="http://schemas.microsoft.com/office/drawing/2014/main" id="{1DEBE82F-27DD-EFAB-95CB-405A371087E1}"/>
              </a:ext>
            </a:extLst>
          </p:cNvPr>
          <p:cNvPicPr>
            <a:picLocks noChangeAspect="1"/>
          </p:cNvPicPr>
          <p:nvPr/>
        </p:nvPicPr>
        <p:blipFill>
          <a:blip r:embed="rId2"/>
          <a:stretch>
            <a:fillRect/>
          </a:stretch>
        </p:blipFill>
        <p:spPr>
          <a:xfrm>
            <a:off x="0" y="4847192"/>
            <a:ext cx="10252953" cy="2010807"/>
          </a:xfrm>
          <a:prstGeom prst="rect">
            <a:avLst/>
          </a:prstGeom>
        </p:spPr>
      </p:pic>
    </p:spTree>
    <p:extLst>
      <p:ext uri="{BB962C8B-B14F-4D97-AF65-F5344CB8AC3E}">
        <p14:creationId xmlns:p14="http://schemas.microsoft.com/office/powerpoint/2010/main" val="12526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E81E1-C3E0-BD9E-F55F-755A9601BF10}"/>
              </a:ext>
            </a:extLst>
          </p:cNvPr>
          <p:cNvSpPr txBox="1">
            <a:spLocks noGrp="1"/>
          </p:cNvSpPr>
          <p:nvPr>
            <p:ph type="title"/>
          </p:nvPr>
        </p:nvSpPr>
        <p:spPr>
          <a:xfrm>
            <a:off x="1" y="840018"/>
            <a:ext cx="10375640" cy="2806922"/>
          </a:xfrm>
          <a:prstGeom prst="rect">
            <a:avLst/>
          </a:prstGeom>
          <a:noFill/>
        </p:spPr>
        <p:txBody>
          <a:bodyPr wrap="square">
            <a:spAutoFit/>
          </a:bodyPr>
          <a:lstStyle/>
          <a:p>
            <a:pPr algn="ctr"/>
            <a:br>
              <a:rPr lang="en-ZA" sz="2800" u="sng" dirty="0">
                <a:solidFill>
                  <a:schemeClr val="tx1"/>
                </a:solidFill>
              </a:rPr>
            </a:br>
            <a:br>
              <a:rPr lang="en-ZA" sz="2800" dirty="0">
                <a:solidFill>
                  <a:schemeClr val="tx1"/>
                </a:solidFill>
              </a:rPr>
            </a:br>
            <a:r>
              <a:rPr lang="en-ZA" sz="2800" dirty="0">
                <a:solidFill>
                  <a:schemeClr val="tx1"/>
                </a:solidFill>
              </a:rPr>
              <a:t> THE ROLE OF THE SHE UNIT DURING PARLIAMENT</a:t>
            </a:r>
            <a:br>
              <a:rPr lang="en-ZA" sz="2800" dirty="0">
                <a:solidFill>
                  <a:schemeClr val="tx1"/>
                </a:solidFill>
              </a:rPr>
            </a:br>
            <a:br>
              <a:rPr lang="en-ZA" sz="2800" dirty="0">
                <a:solidFill>
                  <a:schemeClr val="tx1"/>
                </a:solidFill>
              </a:rPr>
            </a:br>
            <a:br>
              <a:rPr lang="en-ZA" sz="2800" dirty="0">
                <a:solidFill>
                  <a:schemeClr val="tx1"/>
                </a:solidFill>
              </a:rPr>
            </a:br>
            <a:br>
              <a:rPr lang="en-ZA" sz="2800" dirty="0">
                <a:solidFill>
                  <a:schemeClr val="tx1"/>
                </a:solidFill>
              </a:rPr>
            </a:br>
            <a:r>
              <a:rPr lang="en-ZA" sz="2800" dirty="0">
                <a:solidFill>
                  <a:schemeClr val="tx1"/>
                </a:solidFill>
              </a:rPr>
              <a:t> PUBLIC HEARINGS   </a:t>
            </a:r>
            <a:endParaRPr lang="en-ZA" sz="2800" b="1" dirty="0">
              <a:solidFill>
                <a:schemeClr val="tx1"/>
              </a:solidFill>
            </a:endParaRPr>
          </a:p>
        </p:txBody>
      </p:sp>
      <p:pic>
        <p:nvPicPr>
          <p:cNvPr id="6" name="Content Placeholder 2">
            <a:extLst>
              <a:ext uri="{FF2B5EF4-FFF2-40B4-BE49-F238E27FC236}">
                <a16:creationId xmlns:a16="http://schemas.microsoft.com/office/drawing/2014/main" id="{8002FE20-4A75-4DCD-70C7-995E53A4D22E}"/>
              </a:ext>
            </a:extLst>
          </p:cNvPr>
          <p:cNvPicPr>
            <a:picLocks noChangeAspect="1"/>
          </p:cNvPicPr>
          <p:nvPr/>
        </p:nvPicPr>
        <p:blipFill>
          <a:blip r:embed="rId2"/>
          <a:stretch>
            <a:fillRect/>
          </a:stretch>
        </p:blipFill>
        <p:spPr>
          <a:xfrm>
            <a:off x="0" y="5477168"/>
            <a:ext cx="10263673" cy="1380831"/>
          </a:xfrm>
          <a:prstGeom prst="rect">
            <a:avLst/>
          </a:prstGeom>
        </p:spPr>
      </p:pic>
    </p:spTree>
    <p:extLst>
      <p:ext uri="{BB962C8B-B14F-4D97-AF65-F5344CB8AC3E}">
        <p14:creationId xmlns:p14="http://schemas.microsoft.com/office/powerpoint/2010/main" val="249923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838201" y="136169"/>
            <a:ext cx="9114692" cy="1325563"/>
          </a:xfrm>
        </p:spPr>
        <p:txBody>
          <a:bodyPr/>
          <a:lstStyle/>
          <a:p>
            <a:r>
              <a:rPr lang="en-US" u="sng" dirty="0"/>
              <a:t>SHE UNIT CONDUCTS VENUE INSPECTIONS</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527420" y="1153822"/>
            <a:ext cx="9838890" cy="5704178"/>
          </a:xfrm>
        </p:spPr>
        <p:txBody>
          <a:bodyPr>
            <a:normAutofit/>
          </a:bodyPr>
          <a:lstStyle/>
          <a:p>
            <a:pPr marL="0" indent="0">
              <a:buNone/>
            </a:pPr>
            <a:r>
              <a:rPr lang="en-US" sz="2400" b="1" dirty="0"/>
              <a:t>Following the approval of applications for hosting the public hearings by the relevant Municipality, Parliament SHE Unit has the following tasks for implementation:</a:t>
            </a:r>
          </a:p>
          <a:p>
            <a:pPr marL="0" indent="0">
              <a:buNone/>
            </a:pPr>
            <a:endParaRPr lang="en-US" sz="2400" b="1" dirty="0"/>
          </a:p>
          <a:p>
            <a:pPr marL="514350" indent="-514350">
              <a:buAutoNum type="arabicPeriod"/>
            </a:pPr>
            <a:r>
              <a:rPr lang="en-US" sz="2400" dirty="0"/>
              <a:t>To conduct Health and Safety inspections and compliance checks on the specified venue.</a:t>
            </a:r>
          </a:p>
          <a:p>
            <a:pPr marL="514350" indent="-514350">
              <a:buAutoNum type="arabicPeriod"/>
            </a:pPr>
            <a:r>
              <a:rPr lang="en-US" sz="2400" dirty="0"/>
              <a:t>To approve or disapprove such venue depending on the required Health and Safety Standards.</a:t>
            </a:r>
          </a:p>
          <a:p>
            <a:pPr marL="514350" indent="-514350">
              <a:buAutoNum type="arabicPeriod"/>
            </a:pPr>
            <a:r>
              <a:rPr lang="en-US" sz="2400" dirty="0"/>
              <a:t>To ensure that such venue is safe for use and capable for accommodating the required number of the participants .i.e. Members of the related Committee,Officials,Service Providers as well as the required number of the public.</a:t>
            </a:r>
          </a:p>
          <a:p>
            <a:pPr marL="514350" indent="-514350">
              <a:buAutoNum type="arabicPeriod"/>
            </a:pPr>
            <a:r>
              <a:rPr lang="en-US" sz="2400" dirty="0"/>
              <a:t>To obtain the venue compliance certificates related to electrical safety, Capacity, water test results </a:t>
            </a:r>
            <a:r>
              <a:rPr lang="en-US" sz="2400" dirty="0" err="1"/>
              <a:t>e.t.c</a:t>
            </a:r>
            <a:r>
              <a:rPr lang="en-US" sz="2400" dirty="0"/>
              <a:t>. prior to the use of the venue.</a:t>
            </a:r>
          </a:p>
        </p:txBody>
      </p:sp>
    </p:spTree>
    <p:extLst>
      <p:ext uri="{BB962C8B-B14F-4D97-AF65-F5344CB8AC3E}">
        <p14:creationId xmlns:p14="http://schemas.microsoft.com/office/powerpoint/2010/main" val="188222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838201" y="136169"/>
            <a:ext cx="9114692" cy="1325563"/>
          </a:xfrm>
        </p:spPr>
        <p:txBody>
          <a:bodyPr/>
          <a:lstStyle/>
          <a:p>
            <a:r>
              <a:rPr lang="en-US" u="sng" dirty="0"/>
              <a:t>SHE UNIT DEVELOP EVENT H &amp; S PLANS</a:t>
            </a:r>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527420" y="1461732"/>
            <a:ext cx="9838890" cy="5396268"/>
          </a:xfrm>
        </p:spPr>
        <p:txBody>
          <a:bodyPr>
            <a:normAutofit fontScale="62500" lnSpcReduction="20000"/>
          </a:bodyPr>
          <a:lstStyle/>
          <a:p>
            <a:pPr marL="0" lvl="0" indent="0">
              <a:lnSpc>
                <a:spcPct val="140000"/>
              </a:lnSpc>
              <a:buSzPts val="1100"/>
              <a:buNone/>
            </a:pPr>
            <a:r>
              <a:rPr lang="en-GB" sz="3400" b="1" u="sng"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1. HEALTH AND SAFETY PLAN REQUIREMENTS:</a:t>
            </a:r>
            <a:endParaRPr lang="en-ZA" sz="3400" b="1" u="sng"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971550" lvl="1" indent="-514350">
              <a:lnSpc>
                <a:spcPct val="140000"/>
              </a:lnSpc>
              <a:buFont typeface="+mj-lt"/>
              <a:buAutoNum type="alphaLcParenR"/>
            </a:pPr>
            <a:r>
              <a:rPr lang="en-GB" sz="29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To provide a safe and healthy environment for all, including all persons lawfully working, entering or participating in a programme, meeting, public hearing or event hosted by Parliament of the RSA. </a:t>
            </a:r>
          </a:p>
          <a:p>
            <a:pPr marL="971550" lvl="1" indent="-514350">
              <a:lnSpc>
                <a:spcPct val="140000"/>
              </a:lnSpc>
              <a:buFont typeface="+mj-lt"/>
              <a:buAutoNum type="alphaLcParenR"/>
            </a:pPr>
            <a:r>
              <a:rPr lang="en-GB" sz="29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Parliament of the RSA Safety, Health and Environment (SHE) Unit will strive to continually ensure and improve the effectiveness of this plan.</a:t>
            </a:r>
            <a:r>
              <a:rPr lang="en-GB" sz="29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ZA" sz="29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40000"/>
              </a:lnSpc>
              <a:buSzPts val="1100"/>
              <a:buNone/>
            </a:pPr>
            <a:r>
              <a:rPr lang="en-GB" sz="3400" b="1" u="sng"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2. OBJECTIVE </a:t>
            </a:r>
            <a:r>
              <a:rPr lang="en-GB" sz="3400" b="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GB" sz="2600" b="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endParaRPr lang="en-ZA" sz="2600" b="1"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457200" lvl="1" indent="0">
              <a:lnSpc>
                <a:spcPct val="140000"/>
              </a:lnSpc>
              <a:buNone/>
            </a:pPr>
            <a:r>
              <a:rPr lang="en-GB" sz="29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To ensure a safe and conducive environment to all persons attending and participating in events hosted by Parliament of the RSA.</a:t>
            </a:r>
            <a:endParaRPr lang="en-ZA" sz="29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40000"/>
              </a:lnSpc>
              <a:buSzPts val="1100"/>
              <a:buNone/>
            </a:pPr>
            <a:r>
              <a:rPr lang="en-GB" sz="3400" b="1" u="sng"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3. PURPOSE</a:t>
            </a:r>
          </a:p>
          <a:p>
            <a:pPr marL="457200" lvl="1" indent="0">
              <a:buNone/>
            </a:pPr>
            <a:endParaRPr lang="en-ZA" sz="2600" b="1" dirty="0">
              <a:highlight>
                <a:srgbClr val="FFFFFF"/>
              </a:highlight>
              <a:ea typeface="Times New Roman" panose="02020603050405020304" pitchFamily="18" charset="0"/>
              <a:cs typeface="Times New Roman" panose="02020603050405020304" pitchFamily="18" charset="0"/>
            </a:endParaRPr>
          </a:p>
          <a:p>
            <a:pPr marL="457200" lvl="1" indent="0">
              <a:buNone/>
            </a:pPr>
            <a:r>
              <a:rPr lang="en-GB" sz="29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This plan is intended to prevent possible loss, meet regulatory compliance and requirements established under the Occupational Health and Safety Act 85 of 1993 as amended including the National Building Regulations, other relevant Regulations and laws, South African National Standard Codes (SANS) as well as Local Municipal By-Laws.</a:t>
            </a:r>
            <a:endParaRPr lang="en-ZA" sz="2900" dirty="0">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11247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512</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SHE INDUCTION FOR ELECTED CHAIRPERSONS OF THE NATIONAL ASSEMBLY</vt:lpstr>
      <vt:lpstr>        INTRODUCTION   TO   OCCUPATIONAL   HEALTH &amp; SAFETY  </vt:lpstr>
      <vt:lpstr> PARLIAMENT SAFETY HEALTH &amp; ENVIRONMENT  (SHE) UNIT IS GUIDED BY : </vt:lpstr>
      <vt:lpstr>Duties of the Employer </vt:lpstr>
      <vt:lpstr> OBJECTIVES OF SHE UNIT  </vt:lpstr>
      <vt:lpstr>   THE ROLE OF THE SHE UNIT DURING PARLIAMENT     PUBLIC HEARINGS   </vt:lpstr>
      <vt:lpstr>SHE UNIT CONDUCTS VENUE INSPECTIONS</vt:lpstr>
      <vt:lpstr>SHE UNIT DEVELOP EVENT H &amp; S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COMES IN HERE</dc:title>
  <dc:creator>vishaal lalla</dc:creator>
  <cp:lastModifiedBy>Jeffrey Molefe</cp:lastModifiedBy>
  <cp:revision>8</cp:revision>
  <dcterms:created xsi:type="dcterms:W3CDTF">2024-05-28T08:00:46Z</dcterms:created>
  <dcterms:modified xsi:type="dcterms:W3CDTF">2024-08-02T11:39:28Z</dcterms:modified>
</cp:coreProperties>
</file>