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4" r:id="rId9"/>
    <p:sldId id="269" r:id="rId10"/>
    <p:sldId id="267" r:id="rId11"/>
    <p:sldId id="264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327"/>
  </p:normalViewPr>
  <p:slideViewPr>
    <p:cSldViewPr snapToGrid="0">
      <p:cViewPr varScale="1">
        <p:scale>
          <a:sx n="81" d="100"/>
          <a:sy n="81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5DC-61EB-C533-4972-E9513396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667-678E-6E86-65A2-3747F8B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4984-2E55-9B8F-C5BF-46DCD8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0A7A-468E-397D-D426-6C911C7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EDB7-AC23-B0FC-BEB0-889B37A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F71-7481-87D9-C779-9FA1EDD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64D8-532F-6A9F-69FE-FF4CC270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8E4-76C1-A370-7239-4EEC4B61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8AA-52BE-35CA-2CCF-2B5536A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00F8-8846-43F4-63BC-FA8BA07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732E3-92A5-7033-A989-EFF6E6256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A8-2B2B-7ED0-76A6-F082C754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902A-DFCA-5D84-C709-B47C95D4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3746-C577-D4B8-ABBA-E9A4F0B9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CCDC-2079-A392-9169-BF7BAB2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2D4-C586-6CDA-C6E9-49E3C6127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114692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 COMES IN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F34-B81A-2293-1C6C-5C997FB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469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89D3-B95E-0674-D244-57EE02C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2AA7-233A-A734-D932-6D21EC3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182D-A950-4313-5F84-6C4E06B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87B-C033-F03C-F596-22E2847C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AAE-202F-1B9C-E7FC-83B619DA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3DAE-539A-0870-9769-D7B8D4D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ACC5-2A11-F23C-9FAF-8FE578E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F098-CF75-3751-0D4A-54A9B64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46EC-30EA-2C60-9E36-C88D74E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8D0-4BED-11F9-597B-A86B8B90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6BE93-CF57-5940-A413-5FF69955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1A54-D32C-071C-BB65-A53E04CD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C4995-92A7-2E9D-1967-DDA79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F726-363B-4B33-09DD-2E3E53F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DA2-C033-5FC6-BFDF-966FA1F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F618-0A00-B9D4-93F9-EEFC10A0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918E-5692-BFE5-6964-350D8995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8825-138D-3763-8F77-7EC302C7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4104-2338-3229-A8DA-03DCC126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C668A-B249-59C3-8CFE-6D61247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6920-A088-C943-DEDC-6FE33372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5E20-5594-308F-4644-369E6EB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4E9-981E-A3C8-B845-EA5B930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A4D5-2307-A353-7698-E79CE8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748CC-6308-CC95-7AEA-9506A8B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F9E5-7D5A-3C83-472F-86C844E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BC18-183D-9AD1-FF42-D2F1FE0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0233-A9FD-2696-2D87-14F64A29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0F5A-9409-3379-A868-F1CE3B1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5C0-FC42-79EF-65FA-6A7D5F6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C95-6C7B-DC09-4805-152B0E7B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B5A2-F0C2-98FA-A987-38AAE5FF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BA9-3961-DB51-D5D3-8A51901D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EDA-4AEB-4FB0-DF18-D22590C8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A9DE-2D77-C024-9085-2758C92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0B-2C83-2C17-92F5-A6EC476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AD9D1-64CB-42AB-C964-CB4F2059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E872-3BB6-B359-B2AC-E0C3F3CA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2EFB-5DF2-3572-95ED-77012A8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E710-3752-7559-39DA-C1CEE1B2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F72F-15A9-B833-9ACC-2BF046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1E77A-E3CB-6F60-D4D8-317FAB3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6DCB-DF5C-CDFE-5C36-CCB67377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65D6-0CC1-597C-1C0F-6D0697AA6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F0A5-542F-AA4E-AF5A-50D90151EDB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2CEB-AFD9-D5FF-052B-A6E63D5B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6FAD-271C-8CDE-3307-69727D04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SD.PgMO@parliament.gov.z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5AE309-D235-8B44-A45B-13394EF4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547" y="5316410"/>
            <a:ext cx="6562903" cy="166305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SERVICES </a:t>
            </a:r>
            <a:b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31E96B-E844-026F-C428-0DCB06217C69}"/>
              </a:ext>
            </a:extLst>
          </p:cNvPr>
          <p:cNvSpPr txBox="1">
            <a:spLocks/>
          </p:cNvSpPr>
          <p:nvPr/>
        </p:nvSpPr>
        <p:spPr>
          <a:xfrm>
            <a:off x="4461641" y="5920960"/>
            <a:ext cx="3268717" cy="45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36A1-10A3-788C-5239-4E18595A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SECURITY SUPPORT - COMMITTEES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AD4AF-52C2-43D5-63FA-2B6A1735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2400" dirty="0"/>
              <a:t>All request must be in writing and directed to the office of the  Chief of Security:</a:t>
            </a:r>
          </a:p>
          <a:p>
            <a:pPr lvl="0">
              <a:buFontTx/>
              <a:buChar char="-"/>
            </a:pPr>
            <a:r>
              <a:rPr lang="en-ZA" sz="2400" dirty="0"/>
              <a:t>Committee meeting outside the Parliamentary precincts</a:t>
            </a:r>
          </a:p>
          <a:p>
            <a:pPr lvl="0">
              <a:buFontTx/>
              <a:buChar char="-"/>
            </a:pPr>
            <a:r>
              <a:rPr lang="en-ZA" sz="2400" dirty="0"/>
              <a:t>Oversight and Public hearings atleast 14days prior to Event</a:t>
            </a:r>
          </a:p>
          <a:p>
            <a:pPr lvl="0"/>
            <a:endParaRPr lang="en-ZA" sz="2400" dirty="0"/>
          </a:p>
          <a:p>
            <a:pPr lvl="0"/>
            <a:r>
              <a:rPr lang="en-ZA" sz="2400" dirty="0"/>
              <a:t>Email address for Programmes and Committee support: </a:t>
            </a:r>
            <a:r>
              <a:rPr lang="en-ZA" sz="2400" dirty="0">
                <a:hlinkClick r:id="rId2"/>
              </a:rPr>
              <a:t>PSD.PgMO@parliament.gov.za</a:t>
            </a:r>
            <a:endParaRPr lang="en-ZA" sz="2400" dirty="0"/>
          </a:p>
          <a:p>
            <a:pPr lvl="0"/>
            <a:endParaRPr lang="en-ZA" sz="2400" dirty="0"/>
          </a:p>
          <a:p>
            <a:pPr lvl="0"/>
            <a:r>
              <a:rPr lang="en-ZA" sz="2400" dirty="0"/>
              <a:t>Enquires can be done telephonically on 021 403 8385 or </a:t>
            </a:r>
          </a:p>
          <a:p>
            <a:pPr marL="0" lvl="0" indent="0">
              <a:buNone/>
            </a:pPr>
            <a:r>
              <a:rPr lang="en-ZA" sz="2400" dirty="0"/>
              <a:t>   021 403 3944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89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FB3D-98C7-B3D6-576B-9FD7A152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CONTACT DETAILS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0CC606-064F-9378-14FF-AB7FDBF5D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35725"/>
              </p:ext>
            </p:extLst>
          </p:nvPr>
        </p:nvGraphicFramePr>
        <p:xfrm>
          <a:off x="838201" y="1690688"/>
          <a:ext cx="9115425" cy="43646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41568">
                  <a:extLst>
                    <a:ext uri="{9D8B030D-6E8A-4147-A177-3AD203B41FA5}">
                      <a16:colId xmlns:a16="http://schemas.microsoft.com/office/drawing/2014/main" val="2120523061"/>
                    </a:ext>
                  </a:extLst>
                </a:gridCol>
                <a:gridCol w="2997725">
                  <a:extLst>
                    <a:ext uri="{9D8B030D-6E8A-4147-A177-3AD203B41FA5}">
                      <a16:colId xmlns:a16="http://schemas.microsoft.com/office/drawing/2014/main" val="3985762892"/>
                    </a:ext>
                  </a:extLst>
                </a:gridCol>
                <a:gridCol w="2676132">
                  <a:extLst>
                    <a:ext uri="{9D8B030D-6E8A-4147-A177-3AD203B41FA5}">
                      <a16:colId xmlns:a16="http://schemas.microsoft.com/office/drawing/2014/main" val="119017952"/>
                    </a:ext>
                  </a:extLst>
                </a:gridCol>
              </a:tblGrid>
              <a:tr h="474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person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details</a:t>
                      </a:r>
                      <a:endParaRPr lang="en-ZA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3597"/>
                  </a:ext>
                </a:extLst>
              </a:tr>
              <a:tr h="8539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of Security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Gen Shitlabane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0827789632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34809"/>
                  </a:ext>
                </a:extLst>
              </a:tr>
              <a:tr h="8539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of the Chief of Security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staff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0214038385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0214033944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82370"/>
                  </a:ext>
                </a:extLst>
              </a:tr>
              <a:tr h="8539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Acting Manager: Access and Assets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Uegene Stevens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0834066127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0214032099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3510"/>
                  </a:ext>
                </a:extLst>
              </a:tr>
              <a:tr h="47442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 Control room 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0214032161/3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04700"/>
                  </a:ext>
                </a:extLst>
              </a:tr>
              <a:tr h="8539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Plein - After hours entrance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0214032836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0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3782AC-2999-BB94-4BF5-2E20D27B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542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ZA" sz="2400" dirty="0"/>
              <a:t>The mandate of the Parliamentary Protection Services Division (PSD) is to create a conducive working environment for Parliament to execute its Constitutional mandate on the Parliamentary precincts or any other designated area within the borders of the Republic of South Africa.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222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3782AC-2999-BB94-4BF5-2E20D27B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542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400" dirty="0"/>
              <a:t>Provide safe and secure environment to Members, staff and stakeholders.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Enhance Security capacity.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Standardisation and harmonization of the security standards, systems and processes.</a:t>
            </a:r>
            <a:endParaRPr lang="en-ZA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Skills and capacity building of security.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Integrated security systems and practices across the Legislative and other stakeholders.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002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9655-5241-3F62-D6AF-52AC3352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PRINCIPLES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1B5E-BDD4-15E8-F1E8-F6DCF729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sz="2400" b="1" dirty="0"/>
              <a:t>Protection Services Division:</a:t>
            </a:r>
          </a:p>
          <a:p>
            <a:pPr algn="just"/>
            <a:r>
              <a:rPr lang="en-ZA" sz="2400" dirty="0"/>
              <a:t>Must ensure a secure environment while adhering to the democratic principles of openness, accessibility and transparency.</a:t>
            </a:r>
          </a:p>
          <a:p>
            <a:pPr marL="0" indent="0" algn="just">
              <a:buNone/>
            </a:pPr>
            <a:r>
              <a:rPr lang="en-ZA" sz="2400" dirty="0"/>
              <a:t> </a:t>
            </a:r>
          </a:p>
          <a:p>
            <a:pPr algn="just"/>
            <a:r>
              <a:rPr lang="en-ZA" sz="2400" dirty="0"/>
              <a:t>Strive to create an atmosphere in which Parliamentarians, Staff and Visitors feel safe to conduct their business freely and unhindered while at the same time public participation is facilitated.</a:t>
            </a:r>
            <a:endParaRPr lang="en-US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12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8FAF-8976-F6EC-62AD-FE51E95F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131975"/>
            <a:ext cx="9283590" cy="999241"/>
          </a:xfrm>
        </p:spPr>
        <p:txBody>
          <a:bodyPr/>
          <a:lstStyle/>
          <a:p>
            <a:r>
              <a:rPr lang="en-US" dirty="0"/>
              <a:t>LEGAL FRAMEWORK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D9D2-00B2-92B2-226D-E249A45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820132"/>
            <a:ext cx="9521072" cy="57880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ZA" sz="9600" dirty="0"/>
              <a:t>Constitution of RSA, Act 108 of 1996</a:t>
            </a:r>
          </a:p>
          <a:p>
            <a:pPr>
              <a:lnSpc>
                <a:spcPct val="120000"/>
              </a:lnSpc>
            </a:pPr>
            <a:r>
              <a:rPr lang="en-ZA" sz="9600" dirty="0"/>
              <a:t>Powers Privileges and Immunities of Parliament and Provincial Legislatures Act 4 of 2004</a:t>
            </a:r>
          </a:p>
          <a:p>
            <a:pPr>
              <a:lnSpc>
                <a:spcPct val="120000"/>
              </a:lnSpc>
            </a:pPr>
            <a:r>
              <a:rPr lang="en-ZA" sz="9600" dirty="0"/>
              <a:t>National Key Point Act 102 of 1980</a:t>
            </a:r>
          </a:p>
          <a:p>
            <a:pPr>
              <a:lnSpc>
                <a:spcPct val="120000"/>
              </a:lnSpc>
            </a:pPr>
            <a:r>
              <a:rPr lang="en-ZA" sz="9600" dirty="0"/>
              <a:t>Minimum Physical Security Standards</a:t>
            </a:r>
          </a:p>
          <a:p>
            <a:pPr>
              <a:lnSpc>
                <a:spcPct val="120000"/>
              </a:lnSpc>
            </a:pPr>
            <a:r>
              <a:rPr lang="en-ZA" sz="9600" dirty="0"/>
              <a:t>Minimum Information Security Standards (MISS)</a:t>
            </a:r>
          </a:p>
          <a:p>
            <a:pPr>
              <a:lnSpc>
                <a:spcPct val="120000"/>
              </a:lnSpc>
            </a:pPr>
            <a:r>
              <a:rPr lang="en-US" sz="9600" i="0" dirty="0">
                <a:effectLst/>
              </a:rPr>
              <a:t>National Strategic Intelligence Act 39 of 1994</a:t>
            </a:r>
            <a:endParaRPr lang="en-US" sz="96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ZA" sz="9600" dirty="0"/>
              <a:t>Control of Access to Public Premises and Vehicles Act 53 of 1985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Protection of Personal Information Act 4 of 2013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Disaster Management Act 57 of 2002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Occupational Health and Safety Act </a:t>
            </a:r>
            <a:r>
              <a:rPr lang="en-US" sz="9600" i="0" dirty="0">
                <a:effectLst/>
              </a:rPr>
              <a:t>85 of 1993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cs typeface="Arial" panose="020B0604020202020204" pitchFamily="34" charset="0"/>
              </a:rPr>
              <a:t>Parliament Security Policy</a:t>
            </a:r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endParaRPr lang="en-ZA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600" i="0" dirty="0">
                <a:effectLst/>
              </a:rPr>
              <a:t>Parliament Security Policy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086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18D8-AC5D-A68E-A5AA-7FBBADBB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FUNCTIONS - PSD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784F-4E4B-7534-B5AB-3BA405CD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899"/>
            <a:ext cx="9114692" cy="4876064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and egress control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permits and accreditation 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 security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control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 and committee room security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events and programmes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Emergencies response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CCTV monitoring</a:t>
            </a:r>
            <a:endParaRPr lang="en-Z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18D8-AC5D-A68E-A5AA-7FBBADBB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FUNCTIONS - PSD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784F-4E4B-7534-B5AB-3BA405CD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899"/>
            <a:ext cx="9114692" cy="5099901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assessments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 Security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  Threat and Risk assessments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Venue protection</a:t>
            </a:r>
            <a:endParaRPr lang="en-ZA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US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Patrols, </a:t>
            </a:r>
            <a:r>
              <a:rPr lang="en-GB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Inspections and Movement control</a:t>
            </a:r>
            <a:endParaRPr lang="en-ZA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 assessments</a:t>
            </a:r>
            <a:endParaRPr lang="en-ZA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Investigation and recording of incidents/breaches</a:t>
            </a:r>
            <a:endParaRPr lang="en-ZA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ZA" sz="38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Inpu</a:t>
            </a:r>
            <a:r>
              <a:rPr lang="en-ZA" sz="3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into security enhancement projects</a:t>
            </a:r>
            <a:endParaRPr lang="en-ZA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884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84AC-C33C-159E-F4D5-8ED2464F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114692" cy="879213"/>
          </a:xfrm>
        </p:spPr>
        <p:txBody>
          <a:bodyPr/>
          <a:lstStyle/>
          <a:p>
            <a:r>
              <a:rPr lang="en-US" dirty="0"/>
              <a:t>SUPPORT – COMMITTEES			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2F07-6F64-3FA0-F900-F05F69BC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9" y="1319752"/>
            <a:ext cx="9114692" cy="5250729"/>
          </a:xfrm>
        </p:spPr>
        <p:txBody>
          <a:bodyPr>
            <a:normAutofit/>
          </a:bodyPr>
          <a:lstStyle/>
          <a:p>
            <a:r>
              <a:rPr lang="en-US" sz="2400" b="1" dirty="0"/>
              <a:t>Chamber and Committee sittings </a:t>
            </a:r>
          </a:p>
          <a:p>
            <a:pPr>
              <a:buFontTx/>
              <a:buChar char="-"/>
            </a:pPr>
            <a:r>
              <a:rPr lang="en-US" sz="2400" dirty="0"/>
              <a:t>Program of Parliament</a:t>
            </a:r>
          </a:p>
          <a:p>
            <a:pPr>
              <a:buFontTx/>
              <a:buChar char="-"/>
            </a:pPr>
            <a:r>
              <a:rPr lang="en-US" sz="2400" dirty="0"/>
              <a:t>Access and Egress control </a:t>
            </a:r>
          </a:p>
          <a:p>
            <a:pPr marL="0" indent="0">
              <a:buNone/>
            </a:pPr>
            <a:r>
              <a:rPr lang="en-US" sz="2400" dirty="0"/>
              <a:t>   (Visitors escort)</a:t>
            </a:r>
          </a:p>
          <a:p>
            <a:pPr>
              <a:buFontTx/>
              <a:buChar char="-"/>
            </a:pPr>
            <a:r>
              <a:rPr lang="en-US" sz="2400" dirty="0"/>
              <a:t>Response to instruction from Presiding officers</a:t>
            </a:r>
          </a:p>
          <a:p>
            <a:pPr>
              <a:buFontTx/>
              <a:buChar char="-"/>
            </a:pPr>
            <a:r>
              <a:rPr lang="en-US" sz="2400" dirty="0"/>
              <a:t>Contingency preparedness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84AC-C33C-159E-F4D5-8ED2464F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– COMMITTEES			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2F07-6F64-3FA0-F900-F05F69BC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3703"/>
            <a:ext cx="9114692" cy="459325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Oversights and Public hearings</a:t>
            </a:r>
          </a:p>
          <a:p>
            <a:pPr>
              <a:buFontTx/>
              <a:buChar char="-"/>
            </a:pPr>
            <a:r>
              <a:rPr lang="en-US" sz="2600" dirty="0"/>
              <a:t>Liaise with SAPS and Legislature</a:t>
            </a:r>
          </a:p>
          <a:p>
            <a:pPr>
              <a:buFontTx/>
              <a:buChar char="-"/>
            </a:pPr>
            <a:r>
              <a:rPr lang="en-US" sz="2600" dirty="0"/>
              <a:t>Venue assessment – Disaster compliance</a:t>
            </a:r>
          </a:p>
          <a:p>
            <a:pPr>
              <a:buFontTx/>
              <a:buChar char="-"/>
            </a:pPr>
            <a:r>
              <a:rPr lang="en-US" sz="2600" dirty="0"/>
              <a:t>Joint Planning between PSD, SAPS and other security agencies</a:t>
            </a:r>
          </a:p>
          <a:p>
            <a:pPr>
              <a:buFontTx/>
              <a:buChar char="-"/>
            </a:pPr>
            <a:r>
              <a:rPr lang="en-US" sz="2600" dirty="0"/>
              <a:t>Escorts arranged with SAPS and/or Traffic</a:t>
            </a:r>
          </a:p>
          <a:p>
            <a:pPr marL="0" indent="0">
              <a:buNone/>
            </a:pPr>
            <a:r>
              <a:rPr lang="en-US" sz="2600" dirty="0"/>
              <a:t>   (Airports, accommodation and to and from venues)</a:t>
            </a:r>
          </a:p>
          <a:p>
            <a:pPr>
              <a:buFontTx/>
              <a:buChar char="-"/>
            </a:pPr>
            <a:r>
              <a:rPr lang="en-US" sz="2600" dirty="0"/>
              <a:t>PSD staff accompany Committee </a:t>
            </a:r>
          </a:p>
          <a:p>
            <a:pPr>
              <a:buFontTx/>
              <a:buChar char="-"/>
            </a:pPr>
            <a:r>
              <a:rPr lang="en-US" sz="2600" dirty="0"/>
              <a:t>Security cluster: Provide support with PSD Security at venue </a:t>
            </a:r>
          </a:p>
          <a:p>
            <a:pPr>
              <a:buFontTx/>
              <a:buChar char="-"/>
            </a:pPr>
            <a:r>
              <a:rPr lang="en-US" sz="2600" dirty="0"/>
              <a:t>PSD Register attendees</a:t>
            </a:r>
          </a:p>
          <a:p>
            <a:pPr>
              <a:buFontTx/>
              <a:buChar char="-"/>
            </a:pPr>
            <a:r>
              <a:rPr lang="en-US" sz="2600" dirty="0"/>
              <a:t>PSD Access control</a:t>
            </a:r>
          </a:p>
          <a:p>
            <a:pPr>
              <a:buFontTx/>
              <a:buChar char="-"/>
            </a:pPr>
            <a:r>
              <a:rPr lang="en-US" sz="2600" dirty="0"/>
              <a:t>PSD Chamber support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524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Symbol</vt:lpstr>
      <vt:lpstr>Office Theme</vt:lpstr>
      <vt:lpstr>PROTECTION SERVICES  DIVISION</vt:lpstr>
      <vt:lpstr>MANDATE</vt:lpstr>
      <vt:lpstr>OBJECTIVES</vt:lpstr>
      <vt:lpstr>SECURITY PRINCIPLES</vt:lpstr>
      <vt:lpstr>LEGAL FRAMEWORK</vt:lpstr>
      <vt:lpstr>OVERVIEW FUNCTIONS - PSD</vt:lpstr>
      <vt:lpstr>OVERVIEW FUNCTIONS - PSD</vt:lpstr>
      <vt:lpstr>SUPPORT – COMMITTEES   </vt:lpstr>
      <vt:lpstr>SUPPORT – COMMITTEES   </vt:lpstr>
      <vt:lpstr>SECURITY SUPPORT - COMMITTEES</vt:lpstr>
      <vt:lpstr>PSD 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COMES IN HERE</dc:title>
  <dc:creator>vishaal lalla</dc:creator>
  <cp:lastModifiedBy>Cathleen Campbell</cp:lastModifiedBy>
  <cp:revision>8</cp:revision>
  <cp:lastPrinted>2024-08-02T13:12:22Z</cp:lastPrinted>
  <dcterms:created xsi:type="dcterms:W3CDTF">2024-05-28T08:00:46Z</dcterms:created>
  <dcterms:modified xsi:type="dcterms:W3CDTF">2024-08-05T13:54:48Z</dcterms:modified>
</cp:coreProperties>
</file>