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1" r:id="rId5"/>
    <p:sldId id="262" r:id="rId6"/>
    <p:sldId id="263"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79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DA0909-A50E-4F9E-A43C-4D3A234DF230}" v="7" dt="2024-08-04T23:46:39.488"/>
    <p1510:client id="{E6681DE1-A5EB-43C0-9A7F-5D34FC82F899}" v="1" dt="2024-08-05T10:15:53.6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57"/>
    <p:restoredTop sz="96327"/>
  </p:normalViewPr>
  <p:slideViewPr>
    <p:cSldViewPr snapToGrid="0">
      <p:cViewPr varScale="1">
        <p:scale>
          <a:sx n="63" d="100"/>
          <a:sy n="63" d="100"/>
        </p:scale>
        <p:origin x="8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ehaam Brown" userId="4c026fb1-7134-4273-a5e3-dbfa957e1a00" providerId="ADAL" clId="{E6681DE1-A5EB-43C0-9A7F-5D34FC82F899}"/>
    <pc:docChg chg="custSel modSld">
      <pc:chgData name="Shiehaam Brown" userId="4c026fb1-7134-4273-a5e3-dbfa957e1a00" providerId="ADAL" clId="{E6681DE1-A5EB-43C0-9A7F-5D34FC82F899}" dt="2024-08-05T10:16:21.407" v="8" actId="20577"/>
      <pc:docMkLst>
        <pc:docMk/>
      </pc:docMkLst>
      <pc:sldChg chg="addSp delSp modSp mod">
        <pc:chgData name="Shiehaam Brown" userId="4c026fb1-7134-4273-a5e3-dbfa957e1a00" providerId="ADAL" clId="{E6681DE1-A5EB-43C0-9A7F-5D34FC82F899}" dt="2024-08-05T10:16:21.407" v="8" actId="20577"/>
        <pc:sldMkLst>
          <pc:docMk/>
          <pc:sldMk cId="1799096797" sldId="264"/>
        </pc:sldMkLst>
        <pc:spChg chg="del">
          <ac:chgData name="Shiehaam Brown" userId="4c026fb1-7134-4273-a5e3-dbfa957e1a00" providerId="ADAL" clId="{E6681DE1-A5EB-43C0-9A7F-5D34FC82F899}" dt="2024-08-05T10:15:28.482" v="0" actId="478"/>
          <ac:spMkLst>
            <pc:docMk/>
            <pc:sldMk cId="1799096797" sldId="264"/>
            <ac:spMk id="3" creationId="{5D4863F2-1312-6E31-1E48-C5077868F5E7}"/>
          </ac:spMkLst>
        </pc:spChg>
        <pc:spChg chg="add del mod">
          <ac:chgData name="Shiehaam Brown" userId="4c026fb1-7134-4273-a5e3-dbfa957e1a00" providerId="ADAL" clId="{E6681DE1-A5EB-43C0-9A7F-5D34FC82F899}" dt="2024-08-05T10:15:53.606" v="1"/>
          <ac:spMkLst>
            <pc:docMk/>
            <pc:sldMk cId="1799096797" sldId="264"/>
            <ac:spMk id="5" creationId="{79E2F53C-C935-15CD-C4ED-0FA1BA0C4670}"/>
          </ac:spMkLst>
        </pc:spChg>
        <pc:spChg chg="add mod">
          <ac:chgData name="Shiehaam Brown" userId="4c026fb1-7134-4273-a5e3-dbfa957e1a00" providerId="ADAL" clId="{E6681DE1-A5EB-43C0-9A7F-5D34FC82F899}" dt="2024-08-05T10:16:21.407" v="8" actId="20577"/>
          <ac:spMkLst>
            <pc:docMk/>
            <pc:sldMk cId="1799096797" sldId="264"/>
            <ac:spMk id="6" creationId="{753168C2-BCCB-BBD2-BCDB-16CCDADAD4C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495DC-61EB-C533-4972-E9513396FAE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903B667-678E-6E86-65A2-3747F8B96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B1B4984-2E55-9B8F-C5BF-46DCD8957077}"/>
              </a:ext>
            </a:extLst>
          </p:cNvPr>
          <p:cNvSpPr>
            <a:spLocks noGrp="1"/>
          </p:cNvSpPr>
          <p:nvPr>
            <p:ph type="dt" sz="half" idx="10"/>
          </p:nvPr>
        </p:nvSpPr>
        <p:spPr/>
        <p:txBody>
          <a:bodyPr/>
          <a:lstStyle/>
          <a:p>
            <a:fld id="{E0EEF0A5-542F-AA4E-AF5A-50D90151EDB2}" type="datetimeFigureOut">
              <a:rPr lang="en-US" smtClean="0"/>
              <a:t>8/5/2024</a:t>
            </a:fld>
            <a:endParaRPr lang="en-US" dirty="0"/>
          </a:p>
        </p:txBody>
      </p:sp>
      <p:sp>
        <p:nvSpPr>
          <p:cNvPr id="5" name="Footer Placeholder 4">
            <a:extLst>
              <a:ext uri="{FF2B5EF4-FFF2-40B4-BE49-F238E27FC236}">
                <a16:creationId xmlns:a16="http://schemas.microsoft.com/office/drawing/2014/main" id="{269B0A7A-468E-397D-D426-6C911C7545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3EEDB7-AC23-B0FC-BEB0-889B37A8BA99}"/>
              </a:ext>
            </a:extLst>
          </p:cNvPr>
          <p:cNvSpPr>
            <a:spLocks noGrp="1"/>
          </p:cNvSpPr>
          <p:nvPr>
            <p:ph type="sldNum" sz="quarter" idx="12"/>
          </p:nvPr>
        </p:nvSpPr>
        <p:spPr/>
        <p:txBody>
          <a:bodyPr/>
          <a:lstStyle/>
          <a:p>
            <a:fld id="{86C71136-B92B-A045-8344-284F6A7D3AEB}" type="slidenum">
              <a:rPr lang="en-US" smtClean="0"/>
              <a:t>‹#›</a:t>
            </a:fld>
            <a:endParaRPr lang="en-US" dirty="0"/>
          </a:p>
        </p:txBody>
      </p:sp>
    </p:spTree>
    <p:extLst>
      <p:ext uri="{BB962C8B-B14F-4D97-AF65-F5344CB8AC3E}">
        <p14:creationId xmlns:p14="http://schemas.microsoft.com/office/powerpoint/2010/main" val="4286959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33F71-7481-87D9-C779-9FA1EDD2290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92464D8-532F-6A9F-69FE-FF4CC270AF4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1D628E4-76C1-A370-7239-4EEC4B610A04}"/>
              </a:ext>
            </a:extLst>
          </p:cNvPr>
          <p:cNvSpPr>
            <a:spLocks noGrp="1"/>
          </p:cNvSpPr>
          <p:nvPr>
            <p:ph type="dt" sz="half" idx="10"/>
          </p:nvPr>
        </p:nvSpPr>
        <p:spPr/>
        <p:txBody>
          <a:bodyPr/>
          <a:lstStyle/>
          <a:p>
            <a:fld id="{E0EEF0A5-542F-AA4E-AF5A-50D90151EDB2}" type="datetimeFigureOut">
              <a:rPr lang="en-US" smtClean="0"/>
              <a:t>8/5/2024</a:t>
            </a:fld>
            <a:endParaRPr lang="en-US" dirty="0"/>
          </a:p>
        </p:txBody>
      </p:sp>
      <p:sp>
        <p:nvSpPr>
          <p:cNvPr id="5" name="Footer Placeholder 4">
            <a:extLst>
              <a:ext uri="{FF2B5EF4-FFF2-40B4-BE49-F238E27FC236}">
                <a16:creationId xmlns:a16="http://schemas.microsoft.com/office/drawing/2014/main" id="{A80E28AA-52BE-35CA-2CCF-2B5536A2C2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F800F8-8846-43F4-63BC-FA8BA07AC95A}"/>
              </a:ext>
            </a:extLst>
          </p:cNvPr>
          <p:cNvSpPr>
            <a:spLocks noGrp="1"/>
          </p:cNvSpPr>
          <p:nvPr>
            <p:ph type="sldNum" sz="quarter" idx="12"/>
          </p:nvPr>
        </p:nvSpPr>
        <p:spPr/>
        <p:txBody>
          <a:bodyPr/>
          <a:lstStyle/>
          <a:p>
            <a:fld id="{86C71136-B92B-A045-8344-284F6A7D3AEB}" type="slidenum">
              <a:rPr lang="en-US" smtClean="0"/>
              <a:t>‹#›</a:t>
            </a:fld>
            <a:endParaRPr lang="en-US" dirty="0"/>
          </a:p>
        </p:txBody>
      </p:sp>
    </p:spTree>
    <p:extLst>
      <p:ext uri="{BB962C8B-B14F-4D97-AF65-F5344CB8AC3E}">
        <p14:creationId xmlns:p14="http://schemas.microsoft.com/office/powerpoint/2010/main" val="48622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D732E3-92A5-7033-A989-EFF6E625617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1465CA8-2B2B-7ED0-76A6-F082C754350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F7D902A-DFCA-5D84-C709-B47C95D4ACD4}"/>
              </a:ext>
            </a:extLst>
          </p:cNvPr>
          <p:cNvSpPr>
            <a:spLocks noGrp="1"/>
          </p:cNvSpPr>
          <p:nvPr>
            <p:ph type="dt" sz="half" idx="10"/>
          </p:nvPr>
        </p:nvSpPr>
        <p:spPr/>
        <p:txBody>
          <a:bodyPr/>
          <a:lstStyle/>
          <a:p>
            <a:fld id="{E0EEF0A5-542F-AA4E-AF5A-50D90151EDB2}" type="datetimeFigureOut">
              <a:rPr lang="en-US" smtClean="0"/>
              <a:t>8/5/2024</a:t>
            </a:fld>
            <a:endParaRPr lang="en-US" dirty="0"/>
          </a:p>
        </p:txBody>
      </p:sp>
      <p:sp>
        <p:nvSpPr>
          <p:cNvPr id="5" name="Footer Placeholder 4">
            <a:extLst>
              <a:ext uri="{FF2B5EF4-FFF2-40B4-BE49-F238E27FC236}">
                <a16:creationId xmlns:a16="http://schemas.microsoft.com/office/drawing/2014/main" id="{E3A93746-C577-D4B8-ABBA-E9A4F0B95F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BDCCDC-2079-A392-9169-BF7BAB27B97B}"/>
              </a:ext>
            </a:extLst>
          </p:cNvPr>
          <p:cNvSpPr>
            <a:spLocks noGrp="1"/>
          </p:cNvSpPr>
          <p:nvPr>
            <p:ph type="sldNum" sz="quarter" idx="12"/>
          </p:nvPr>
        </p:nvSpPr>
        <p:spPr/>
        <p:txBody>
          <a:bodyPr/>
          <a:lstStyle/>
          <a:p>
            <a:fld id="{86C71136-B92B-A045-8344-284F6A7D3AEB}" type="slidenum">
              <a:rPr lang="en-US" smtClean="0"/>
              <a:t>‹#›</a:t>
            </a:fld>
            <a:endParaRPr lang="en-US" dirty="0"/>
          </a:p>
        </p:txBody>
      </p:sp>
    </p:spTree>
    <p:extLst>
      <p:ext uri="{BB962C8B-B14F-4D97-AF65-F5344CB8AC3E}">
        <p14:creationId xmlns:p14="http://schemas.microsoft.com/office/powerpoint/2010/main" val="2646498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152D4-C586-6CDA-C6E9-49E3C6127410}"/>
              </a:ext>
            </a:extLst>
          </p:cNvPr>
          <p:cNvSpPr>
            <a:spLocks noGrp="1"/>
          </p:cNvSpPr>
          <p:nvPr>
            <p:ph type="title" hasCustomPrompt="1"/>
          </p:nvPr>
        </p:nvSpPr>
        <p:spPr>
          <a:xfrm>
            <a:off x="838201" y="365125"/>
            <a:ext cx="9114692" cy="1325563"/>
          </a:xfrm>
        </p:spPr>
        <p:txBody>
          <a:bodyPr>
            <a:normAutofit/>
          </a:bodyPr>
          <a:lstStyle>
            <a:lvl1pPr>
              <a:defRPr sz="3200" b="1" i="0">
                <a:solidFill>
                  <a:srgbClr val="AB7942"/>
                </a:solidFill>
                <a:latin typeface="Arial" panose="020B0604020202020204" pitchFamily="34" charset="0"/>
                <a:cs typeface="Arial" panose="020B0604020202020204" pitchFamily="34" charset="0"/>
              </a:defRPr>
            </a:lvl1pPr>
          </a:lstStyle>
          <a:p>
            <a:r>
              <a:rPr lang="en-GB" dirty="0"/>
              <a:t>HEADING COMES IN HERE</a:t>
            </a:r>
            <a:endParaRPr lang="en-US" dirty="0"/>
          </a:p>
        </p:txBody>
      </p:sp>
      <p:sp>
        <p:nvSpPr>
          <p:cNvPr id="3" name="Content Placeholder 2">
            <a:extLst>
              <a:ext uri="{FF2B5EF4-FFF2-40B4-BE49-F238E27FC236}">
                <a16:creationId xmlns:a16="http://schemas.microsoft.com/office/drawing/2014/main" id="{6ECA4F34-B81A-2293-1C6C-5C997FB363B8}"/>
              </a:ext>
            </a:extLst>
          </p:cNvPr>
          <p:cNvSpPr>
            <a:spLocks noGrp="1"/>
          </p:cNvSpPr>
          <p:nvPr>
            <p:ph idx="1"/>
          </p:nvPr>
        </p:nvSpPr>
        <p:spPr>
          <a:xfrm>
            <a:off x="838200" y="1825625"/>
            <a:ext cx="911469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6C5489D3-B95E-0674-D244-57EE02CE4C74}"/>
              </a:ext>
            </a:extLst>
          </p:cNvPr>
          <p:cNvSpPr>
            <a:spLocks noGrp="1"/>
          </p:cNvSpPr>
          <p:nvPr>
            <p:ph type="dt" sz="half" idx="10"/>
          </p:nvPr>
        </p:nvSpPr>
        <p:spPr/>
        <p:txBody>
          <a:bodyPr/>
          <a:lstStyle/>
          <a:p>
            <a:fld id="{E0EEF0A5-542F-AA4E-AF5A-50D90151EDB2}" type="datetimeFigureOut">
              <a:rPr lang="en-US" smtClean="0"/>
              <a:t>8/5/2024</a:t>
            </a:fld>
            <a:endParaRPr lang="en-US" dirty="0"/>
          </a:p>
        </p:txBody>
      </p:sp>
      <p:sp>
        <p:nvSpPr>
          <p:cNvPr id="5" name="Footer Placeholder 4">
            <a:extLst>
              <a:ext uri="{FF2B5EF4-FFF2-40B4-BE49-F238E27FC236}">
                <a16:creationId xmlns:a16="http://schemas.microsoft.com/office/drawing/2014/main" id="{C5922AA7-233A-A734-D932-6D21EC304F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80182D-A950-4313-5F84-6C4E06B473AC}"/>
              </a:ext>
            </a:extLst>
          </p:cNvPr>
          <p:cNvSpPr>
            <a:spLocks noGrp="1"/>
          </p:cNvSpPr>
          <p:nvPr>
            <p:ph type="sldNum" sz="quarter" idx="12"/>
          </p:nvPr>
        </p:nvSpPr>
        <p:spPr/>
        <p:txBody>
          <a:bodyPr/>
          <a:lstStyle/>
          <a:p>
            <a:fld id="{86C71136-B92B-A045-8344-284F6A7D3AEB}" type="slidenum">
              <a:rPr lang="en-US" smtClean="0"/>
              <a:t>‹#›</a:t>
            </a:fld>
            <a:endParaRPr lang="en-US" dirty="0"/>
          </a:p>
        </p:txBody>
      </p:sp>
    </p:spTree>
    <p:extLst>
      <p:ext uri="{BB962C8B-B14F-4D97-AF65-F5344CB8AC3E}">
        <p14:creationId xmlns:p14="http://schemas.microsoft.com/office/powerpoint/2010/main" val="419396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F387B-C033-F03C-F596-22E2847C64D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84D4AAE-202F-1B9C-E7FC-83B619DA93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98E3DAE-539A-0870-9769-D7B8D4DA4B0A}"/>
              </a:ext>
            </a:extLst>
          </p:cNvPr>
          <p:cNvSpPr>
            <a:spLocks noGrp="1"/>
          </p:cNvSpPr>
          <p:nvPr>
            <p:ph type="dt" sz="half" idx="10"/>
          </p:nvPr>
        </p:nvSpPr>
        <p:spPr/>
        <p:txBody>
          <a:bodyPr/>
          <a:lstStyle/>
          <a:p>
            <a:fld id="{E0EEF0A5-542F-AA4E-AF5A-50D90151EDB2}" type="datetimeFigureOut">
              <a:rPr lang="en-US" smtClean="0"/>
              <a:t>8/5/2024</a:t>
            </a:fld>
            <a:endParaRPr lang="en-US" dirty="0"/>
          </a:p>
        </p:txBody>
      </p:sp>
      <p:sp>
        <p:nvSpPr>
          <p:cNvPr id="5" name="Footer Placeholder 4">
            <a:extLst>
              <a:ext uri="{FF2B5EF4-FFF2-40B4-BE49-F238E27FC236}">
                <a16:creationId xmlns:a16="http://schemas.microsoft.com/office/drawing/2014/main" id="{E62FACC5-2A11-F23C-9FAF-8FE578EC2A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17F098-CF75-3751-0D4A-54A9B6453280}"/>
              </a:ext>
            </a:extLst>
          </p:cNvPr>
          <p:cNvSpPr>
            <a:spLocks noGrp="1"/>
          </p:cNvSpPr>
          <p:nvPr>
            <p:ph type="sldNum" sz="quarter" idx="12"/>
          </p:nvPr>
        </p:nvSpPr>
        <p:spPr/>
        <p:txBody>
          <a:bodyPr/>
          <a:lstStyle/>
          <a:p>
            <a:fld id="{86C71136-B92B-A045-8344-284F6A7D3AEB}" type="slidenum">
              <a:rPr lang="en-US" smtClean="0"/>
              <a:t>‹#›</a:t>
            </a:fld>
            <a:endParaRPr lang="en-US" dirty="0"/>
          </a:p>
        </p:txBody>
      </p:sp>
    </p:spTree>
    <p:extLst>
      <p:ext uri="{BB962C8B-B14F-4D97-AF65-F5344CB8AC3E}">
        <p14:creationId xmlns:p14="http://schemas.microsoft.com/office/powerpoint/2010/main" val="85673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46EC-30EA-2C60-9E36-C88D74E32DA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71AD8D0-4BED-11F9-597B-A86B8B90117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7C6BE93-CF57-5940-A413-5FF69955923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4E01A54-D32C-071C-BB65-A53E04CD37EB}"/>
              </a:ext>
            </a:extLst>
          </p:cNvPr>
          <p:cNvSpPr>
            <a:spLocks noGrp="1"/>
          </p:cNvSpPr>
          <p:nvPr>
            <p:ph type="dt" sz="half" idx="10"/>
          </p:nvPr>
        </p:nvSpPr>
        <p:spPr/>
        <p:txBody>
          <a:bodyPr/>
          <a:lstStyle/>
          <a:p>
            <a:fld id="{E0EEF0A5-542F-AA4E-AF5A-50D90151EDB2}" type="datetimeFigureOut">
              <a:rPr lang="en-US" smtClean="0"/>
              <a:t>8/5/2024</a:t>
            </a:fld>
            <a:endParaRPr lang="en-US" dirty="0"/>
          </a:p>
        </p:txBody>
      </p:sp>
      <p:sp>
        <p:nvSpPr>
          <p:cNvPr id="6" name="Footer Placeholder 5">
            <a:extLst>
              <a:ext uri="{FF2B5EF4-FFF2-40B4-BE49-F238E27FC236}">
                <a16:creationId xmlns:a16="http://schemas.microsoft.com/office/drawing/2014/main" id="{34CC4995-92A7-2E9D-1967-DDA7947C91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D61F726-363B-4B33-09DD-2E3E53F71ECE}"/>
              </a:ext>
            </a:extLst>
          </p:cNvPr>
          <p:cNvSpPr>
            <a:spLocks noGrp="1"/>
          </p:cNvSpPr>
          <p:nvPr>
            <p:ph type="sldNum" sz="quarter" idx="12"/>
          </p:nvPr>
        </p:nvSpPr>
        <p:spPr/>
        <p:txBody>
          <a:bodyPr/>
          <a:lstStyle/>
          <a:p>
            <a:fld id="{86C71136-B92B-A045-8344-284F6A7D3AEB}" type="slidenum">
              <a:rPr lang="en-US" smtClean="0"/>
              <a:t>‹#›</a:t>
            </a:fld>
            <a:endParaRPr lang="en-US" dirty="0"/>
          </a:p>
        </p:txBody>
      </p:sp>
    </p:spTree>
    <p:extLst>
      <p:ext uri="{BB962C8B-B14F-4D97-AF65-F5344CB8AC3E}">
        <p14:creationId xmlns:p14="http://schemas.microsoft.com/office/powerpoint/2010/main" val="3648811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44DA2-C033-5FC6-BFDF-966FA1FDD64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6C9F618-0A00-B9D4-93F9-EEFC10A0B6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5E7918E-5692-BFE5-6964-350D8995A48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15B8825-138D-3763-8F77-7EC302C759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0FF4104-2338-3229-A8DA-03DCC12659F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30C668A-B249-59C3-8CFE-6D6124717FEE}"/>
              </a:ext>
            </a:extLst>
          </p:cNvPr>
          <p:cNvSpPr>
            <a:spLocks noGrp="1"/>
          </p:cNvSpPr>
          <p:nvPr>
            <p:ph type="dt" sz="half" idx="10"/>
          </p:nvPr>
        </p:nvSpPr>
        <p:spPr/>
        <p:txBody>
          <a:bodyPr/>
          <a:lstStyle/>
          <a:p>
            <a:fld id="{E0EEF0A5-542F-AA4E-AF5A-50D90151EDB2}" type="datetimeFigureOut">
              <a:rPr lang="en-US" smtClean="0"/>
              <a:t>8/5/2024</a:t>
            </a:fld>
            <a:endParaRPr lang="en-US" dirty="0"/>
          </a:p>
        </p:txBody>
      </p:sp>
      <p:sp>
        <p:nvSpPr>
          <p:cNvPr id="8" name="Footer Placeholder 7">
            <a:extLst>
              <a:ext uri="{FF2B5EF4-FFF2-40B4-BE49-F238E27FC236}">
                <a16:creationId xmlns:a16="http://schemas.microsoft.com/office/drawing/2014/main" id="{91B06920-A088-C943-DEDC-6FE33372200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61C5E20-5594-308F-4644-369E6EB06429}"/>
              </a:ext>
            </a:extLst>
          </p:cNvPr>
          <p:cNvSpPr>
            <a:spLocks noGrp="1"/>
          </p:cNvSpPr>
          <p:nvPr>
            <p:ph type="sldNum" sz="quarter" idx="12"/>
          </p:nvPr>
        </p:nvSpPr>
        <p:spPr/>
        <p:txBody>
          <a:bodyPr/>
          <a:lstStyle/>
          <a:p>
            <a:fld id="{86C71136-B92B-A045-8344-284F6A7D3AEB}" type="slidenum">
              <a:rPr lang="en-US" smtClean="0"/>
              <a:t>‹#›</a:t>
            </a:fld>
            <a:endParaRPr lang="en-US" dirty="0"/>
          </a:p>
        </p:txBody>
      </p:sp>
    </p:spTree>
    <p:extLst>
      <p:ext uri="{BB962C8B-B14F-4D97-AF65-F5344CB8AC3E}">
        <p14:creationId xmlns:p14="http://schemas.microsoft.com/office/powerpoint/2010/main" val="519725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A4E9-981E-A3C8-B845-EA5B9302293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D25A4D5-2307-A353-7698-E79CE81F6BB4}"/>
              </a:ext>
            </a:extLst>
          </p:cNvPr>
          <p:cNvSpPr>
            <a:spLocks noGrp="1"/>
          </p:cNvSpPr>
          <p:nvPr>
            <p:ph type="dt" sz="half" idx="10"/>
          </p:nvPr>
        </p:nvSpPr>
        <p:spPr/>
        <p:txBody>
          <a:bodyPr/>
          <a:lstStyle/>
          <a:p>
            <a:fld id="{E0EEF0A5-542F-AA4E-AF5A-50D90151EDB2}" type="datetimeFigureOut">
              <a:rPr lang="en-US" smtClean="0"/>
              <a:t>8/5/2024</a:t>
            </a:fld>
            <a:endParaRPr lang="en-US" dirty="0"/>
          </a:p>
        </p:txBody>
      </p:sp>
      <p:sp>
        <p:nvSpPr>
          <p:cNvPr id="4" name="Footer Placeholder 3">
            <a:extLst>
              <a:ext uri="{FF2B5EF4-FFF2-40B4-BE49-F238E27FC236}">
                <a16:creationId xmlns:a16="http://schemas.microsoft.com/office/drawing/2014/main" id="{834748CC-6308-CC95-7AEA-9506A8B08B9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8CFF9E5-7D5A-3C83-472F-86C844E44EC8}"/>
              </a:ext>
            </a:extLst>
          </p:cNvPr>
          <p:cNvSpPr>
            <a:spLocks noGrp="1"/>
          </p:cNvSpPr>
          <p:nvPr>
            <p:ph type="sldNum" sz="quarter" idx="12"/>
          </p:nvPr>
        </p:nvSpPr>
        <p:spPr/>
        <p:txBody>
          <a:bodyPr/>
          <a:lstStyle/>
          <a:p>
            <a:fld id="{86C71136-B92B-A045-8344-284F6A7D3AEB}" type="slidenum">
              <a:rPr lang="en-US" smtClean="0"/>
              <a:t>‹#›</a:t>
            </a:fld>
            <a:endParaRPr lang="en-US" dirty="0"/>
          </a:p>
        </p:txBody>
      </p:sp>
    </p:spTree>
    <p:extLst>
      <p:ext uri="{BB962C8B-B14F-4D97-AF65-F5344CB8AC3E}">
        <p14:creationId xmlns:p14="http://schemas.microsoft.com/office/powerpoint/2010/main" val="3316485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56BC18-183D-9AD1-FF42-D2F1FE019520}"/>
              </a:ext>
            </a:extLst>
          </p:cNvPr>
          <p:cNvSpPr>
            <a:spLocks noGrp="1"/>
          </p:cNvSpPr>
          <p:nvPr>
            <p:ph type="dt" sz="half" idx="10"/>
          </p:nvPr>
        </p:nvSpPr>
        <p:spPr/>
        <p:txBody>
          <a:bodyPr/>
          <a:lstStyle/>
          <a:p>
            <a:fld id="{E0EEF0A5-542F-AA4E-AF5A-50D90151EDB2}" type="datetimeFigureOut">
              <a:rPr lang="en-US" smtClean="0"/>
              <a:t>8/5/2024</a:t>
            </a:fld>
            <a:endParaRPr lang="en-US" dirty="0"/>
          </a:p>
        </p:txBody>
      </p:sp>
      <p:sp>
        <p:nvSpPr>
          <p:cNvPr id="3" name="Footer Placeholder 2">
            <a:extLst>
              <a:ext uri="{FF2B5EF4-FFF2-40B4-BE49-F238E27FC236}">
                <a16:creationId xmlns:a16="http://schemas.microsoft.com/office/drawing/2014/main" id="{D4530233-A9FD-2696-2D87-14F64A299B2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FF10F5A-9409-3379-A868-F1CE3B1E2211}"/>
              </a:ext>
            </a:extLst>
          </p:cNvPr>
          <p:cNvSpPr>
            <a:spLocks noGrp="1"/>
          </p:cNvSpPr>
          <p:nvPr>
            <p:ph type="sldNum" sz="quarter" idx="12"/>
          </p:nvPr>
        </p:nvSpPr>
        <p:spPr/>
        <p:txBody>
          <a:bodyPr/>
          <a:lstStyle/>
          <a:p>
            <a:fld id="{86C71136-B92B-A045-8344-284F6A7D3AEB}" type="slidenum">
              <a:rPr lang="en-US" smtClean="0"/>
              <a:t>‹#›</a:t>
            </a:fld>
            <a:endParaRPr lang="en-US" dirty="0"/>
          </a:p>
        </p:txBody>
      </p:sp>
    </p:spTree>
    <p:extLst>
      <p:ext uri="{BB962C8B-B14F-4D97-AF65-F5344CB8AC3E}">
        <p14:creationId xmlns:p14="http://schemas.microsoft.com/office/powerpoint/2010/main" val="190668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AE5C0-FC42-79EF-65FA-6A7D5F60A95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1C22C95-6C7B-DC09-4805-152B0E7B3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25DB5A2-F0C2-98FA-A987-38AAE5FF8F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C2DCBA9-3961-DB51-D5D3-8A51901DDDCE}"/>
              </a:ext>
            </a:extLst>
          </p:cNvPr>
          <p:cNvSpPr>
            <a:spLocks noGrp="1"/>
          </p:cNvSpPr>
          <p:nvPr>
            <p:ph type="dt" sz="half" idx="10"/>
          </p:nvPr>
        </p:nvSpPr>
        <p:spPr/>
        <p:txBody>
          <a:bodyPr/>
          <a:lstStyle/>
          <a:p>
            <a:fld id="{E0EEF0A5-542F-AA4E-AF5A-50D90151EDB2}" type="datetimeFigureOut">
              <a:rPr lang="en-US" smtClean="0"/>
              <a:t>8/5/2024</a:t>
            </a:fld>
            <a:endParaRPr lang="en-US" dirty="0"/>
          </a:p>
        </p:txBody>
      </p:sp>
      <p:sp>
        <p:nvSpPr>
          <p:cNvPr id="6" name="Footer Placeholder 5">
            <a:extLst>
              <a:ext uri="{FF2B5EF4-FFF2-40B4-BE49-F238E27FC236}">
                <a16:creationId xmlns:a16="http://schemas.microsoft.com/office/drawing/2014/main" id="{F0698EDA-4AEB-4FB0-DF18-D22590C84F7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082A9DE-2D77-C024-9085-2758C9265327}"/>
              </a:ext>
            </a:extLst>
          </p:cNvPr>
          <p:cNvSpPr>
            <a:spLocks noGrp="1"/>
          </p:cNvSpPr>
          <p:nvPr>
            <p:ph type="sldNum" sz="quarter" idx="12"/>
          </p:nvPr>
        </p:nvSpPr>
        <p:spPr/>
        <p:txBody>
          <a:bodyPr/>
          <a:lstStyle/>
          <a:p>
            <a:fld id="{86C71136-B92B-A045-8344-284F6A7D3AEB}" type="slidenum">
              <a:rPr lang="en-US" smtClean="0"/>
              <a:t>‹#›</a:t>
            </a:fld>
            <a:endParaRPr lang="en-US" dirty="0"/>
          </a:p>
        </p:txBody>
      </p:sp>
    </p:spTree>
    <p:extLst>
      <p:ext uri="{BB962C8B-B14F-4D97-AF65-F5344CB8AC3E}">
        <p14:creationId xmlns:p14="http://schemas.microsoft.com/office/powerpoint/2010/main" val="1294949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6E0B-2C83-2C17-92F5-A6EC4763776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4DAD9D1-64CB-42AB-C964-CB4F2059DF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3EAE872-3BB6-B359-B2AC-E0C3F3CA24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04D2EFB-5DF2-3572-95ED-77012A8BA231}"/>
              </a:ext>
            </a:extLst>
          </p:cNvPr>
          <p:cNvSpPr>
            <a:spLocks noGrp="1"/>
          </p:cNvSpPr>
          <p:nvPr>
            <p:ph type="dt" sz="half" idx="10"/>
          </p:nvPr>
        </p:nvSpPr>
        <p:spPr/>
        <p:txBody>
          <a:bodyPr/>
          <a:lstStyle/>
          <a:p>
            <a:fld id="{E0EEF0A5-542F-AA4E-AF5A-50D90151EDB2}" type="datetimeFigureOut">
              <a:rPr lang="en-US" smtClean="0"/>
              <a:t>8/5/2024</a:t>
            </a:fld>
            <a:endParaRPr lang="en-US" dirty="0"/>
          </a:p>
        </p:txBody>
      </p:sp>
      <p:sp>
        <p:nvSpPr>
          <p:cNvPr id="6" name="Footer Placeholder 5">
            <a:extLst>
              <a:ext uri="{FF2B5EF4-FFF2-40B4-BE49-F238E27FC236}">
                <a16:creationId xmlns:a16="http://schemas.microsoft.com/office/drawing/2014/main" id="{742DE710-3752-7559-39DA-C1CEE1B24DD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0CF72F-15A9-B833-9ACC-2BF0464064DA}"/>
              </a:ext>
            </a:extLst>
          </p:cNvPr>
          <p:cNvSpPr>
            <a:spLocks noGrp="1"/>
          </p:cNvSpPr>
          <p:nvPr>
            <p:ph type="sldNum" sz="quarter" idx="12"/>
          </p:nvPr>
        </p:nvSpPr>
        <p:spPr/>
        <p:txBody>
          <a:bodyPr/>
          <a:lstStyle/>
          <a:p>
            <a:fld id="{86C71136-B92B-A045-8344-284F6A7D3AEB}" type="slidenum">
              <a:rPr lang="en-US" smtClean="0"/>
              <a:t>‹#›</a:t>
            </a:fld>
            <a:endParaRPr lang="en-US" dirty="0"/>
          </a:p>
        </p:txBody>
      </p:sp>
    </p:spTree>
    <p:extLst>
      <p:ext uri="{BB962C8B-B14F-4D97-AF65-F5344CB8AC3E}">
        <p14:creationId xmlns:p14="http://schemas.microsoft.com/office/powerpoint/2010/main" val="3347239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D1E77A-E3CB-6F60-D4D8-317FAB3CEC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AA36DCB-DF5C-CDFE-5C36-CCB6737740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D165D6-0CC1-597C-1C0F-6D0697AA6F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EF0A5-542F-AA4E-AF5A-50D90151EDB2}" type="datetimeFigureOut">
              <a:rPr lang="en-US" smtClean="0"/>
              <a:t>8/5/2024</a:t>
            </a:fld>
            <a:endParaRPr lang="en-US" dirty="0"/>
          </a:p>
        </p:txBody>
      </p:sp>
      <p:sp>
        <p:nvSpPr>
          <p:cNvPr id="5" name="Footer Placeholder 4">
            <a:extLst>
              <a:ext uri="{FF2B5EF4-FFF2-40B4-BE49-F238E27FC236}">
                <a16:creationId xmlns:a16="http://schemas.microsoft.com/office/drawing/2014/main" id="{A3C02CEB-AFD9-D5FF-052B-A6E63D5B46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BB6FAD-271C-8CDE-3307-69727D0481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71136-B92B-A045-8344-284F6A7D3AEB}" type="slidenum">
              <a:rPr lang="en-US" smtClean="0"/>
              <a:t>‹#›</a:t>
            </a:fld>
            <a:endParaRPr lang="en-US" dirty="0"/>
          </a:p>
        </p:txBody>
      </p:sp>
    </p:spTree>
    <p:extLst>
      <p:ext uri="{BB962C8B-B14F-4D97-AF65-F5344CB8AC3E}">
        <p14:creationId xmlns:p14="http://schemas.microsoft.com/office/powerpoint/2010/main" val="842259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5AE309-D235-8B44-A45B-13394EF47A59}"/>
              </a:ext>
            </a:extLst>
          </p:cNvPr>
          <p:cNvSpPr>
            <a:spLocks noGrp="1"/>
          </p:cNvSpPr>
          <p:nvPr>
            <p:ph type="ctrTitle"/>
          </p:nvPr>
        </p:nvSpPr>
        <p:spPr>
          <a:xfrm>
            <a:off x="4055610" y="3759200"/>
            <a:ext cx="4204469" cy="2316479"/>
          </a:xfrm>
          <a:prstGeom prst="rect">
            <a:avLst/>
          </a:prstGeom>
        </p:spPr>
        <p:txBody>
          <a:bodyPr anchor="t">
            <a:normAutofit fontScale="90000"/>
          </a:bodyPr>
          <a:lstStyle/>
          <a:p>
            <a:r>
              <a:rPr lang="en-US" sz="3600" b="1" dirty="0">
                <a:solidFill>
                  <a:srgbClr val="AB7942"/>
                </a:solidFill>
                <a:latin typeface="Arial" panose="020B0604020202020204" pitchFamily="34" charset="0"/>
                <a:cs typeface="Arial" panose="020B0604020202020204" pitchFamily="34" charset="0"/>
              </a:rPr>
              <a:t>PARLIAMENTARY</a:t>
            </a:r>
            <a:br>
              <a:rPr lang="en-US" sz="3600" b="1" dirty="0">
                <a:solidFill>
                  <a:srgbClr val="AB7942"/>
                </a:solidFill>
                <a:latin typeface="Arial" panose="020B0604020202020204" pitchFamily="34" charset="0"/>
                <a:cs typeface="Arial" panose="020B0604020202020204" pitchFamily="34" charset="0"/>
              </a:rPr>
            </a:br>
            <a:r>
              <a:rPr lang="en-US" sz="3600" b="1" dirty="0">
                <a:solidFill>
                  <a:srgbClr val="AB7942"/>
                </a:solidFill>
                <a:latin typeface="Arial" panose="020B0604020202020204" pitchFamily="34" charset="0"/>
                <a:cs typeface="Arial" panose="020B0604020202020204" pitchFamily="34" charset="0"/>
              </a:rPr>
              <a:t>GROUP</a:t>
            </a:r>
            <a:br>
              <a:rPr lang="en-US" sz="3600" b="1" dirty="0">
                <a:solidFill>
                  <a:srgbClr val="AB7942"/>
                </a:solidFill>
                <a:latin typeface="Arial" panose="020B0604020202020204" pitchFamily="34" charset="0"/>
                <a:cs typeface="Arial" panose="020B0604020202020204" pitchFamily="34" charset="0"/>
              </a:rPr>
            </a:br>
            <a:r>
              <a:rPr lang="en-US" sz="3600" b="1" dirty="0">
                <a:solidFill>
                  <a:srgbClr val="AB7942"/>
                </a:solidFill>
                <a:latin typeface="Arial" panose="020B0604020202020204" pitchFamily="34" charset="0"/>
                <a:cs typeface="Arial" panose="020B0604020202020204" pitchFamily="34" charset="0"/>
              </a:rPr>
              <a:t>ON </a:t>
            </a:r>
            <a:br>
              <a:rPr lang="en-US" sz="3600" b="1" dirty="0">
                <a:solidFill>
                  <a:srgbClr val="AB7942"/>
                </a:solidFill>
                <a:latin typeface="Arial" panose="020B0604020202020204" pitchFamily="34" charset="0"/>
                <a:cs typeface="Arial" panose="020B0604020202020204" pitchFamily="34" charset="0"/>
              </a:rPr>
            </a:br>
            <a:r>
              <a:rPr lang="en-US" sz="3600" b="1" dirty="0">
                <a:solidFill>
                  <a:srgbClr val="AB7942"/>
                </a:solidFill>
                <a:latin typeface="Arial" panose="020B0604020202020204" pitchFamily="34" charset="0"/>
                <a:cs typeface="Arial" panose="020B0604020202020204" pitchFamily="34" charset="0"/>
              </a:rPr>
              <a:t>INTERNATIONAL</a:t>
            </a:r>
            <a:br>
              <a:rPr lang="en-US" sz="3600" b="1" dirty="0">
                <a:solidFill>
                  <a:srgbClr val="AB7942"/>
                </a:solidFill>
                <a:latin typeface="Arial" panose="020B0604020202020204" pitchFamily="34" charset="0"/>
                <a:cs typeface="Arial" panose="020B0604020202020204" pitchFamily="34" charset="0"/>
              </a:rPr>
            </a:br>
            <a:r>
              <a:rPr lang="en-US" sz="3600" b="1" dirty="0">
                <a:solidFill>
                  <a:srgbClr val="AB7942"/>
                </a:solidFill>
                <a:latin typeface="Arial" panose="020B0604020202020204" pitchFamily="34" charset="0"/>
                <a:cs typeface="Arial" panose="020B0604020202020204" pitchFamily="34" charset="0"/>
              </a:rPr>
              <a:t>RELATIONS</a:t>
            </a:r>
            <a:br>
              <a:rPr lang="en-US" sz="3600" b="1" dirty="0">
                <a:solidFill>
                  <a:srgbClr val="AB7942"/>
                </a:solidFill>
                <a:latin typeface="Arial" panose="020B0604020202020204" pitchFamily="34" charset="0"/>
                <a:cs typeface="Arial" panose="020B0604020202020204" pitchFamily="34" charset="0"/>
              </a:rPr>
            </a:br>
            <a:br>
              <a:rPr lang="en-US" sz="3600" b="1" dirty="0">
                <a:solidFill>
                  <a:srgbClr val="AB7942"/>
                </a:solidFill>
                <a:latin typeface="Arial" panose="020B0604020202020204" pitchFamily="34" charset="0"/>
                <a:cs typeface="Arial" panose="020B0604020202020204" pitchFamily="34" charset="0"/>
              </a:rPr>
            </a:br>
            <a:br>
              <a:rPr lang="en-US" sz="3600" b="1" dirty="0">
                <a:solidFill>
                  <a:srgbClr val="AB7942"/>
                </a:solidFill>
                <a:latin typeface="Arial" panose="020B0604020202020204" pitchFamily="34" charset="0"/>
                <a:cs typeface="Arial" panose="020B0604020202020204" pitchFamily="34" charset="0"/>
              </a:rPr>
            </a:br>
            <a:endParaRPr lang="en-US" sz="3600" b="1" dirty="0">
              <a:solidFill>
                <a:srgbClr val="AB7942"/>
              </a:solidFill>
              <a:latin typeface="Arial" panose="020B0604020202020204" pitchFamily="34" charset="0"/>
              <a:cs typeface="Arial" panose="020B0604020202020204" pitchFamily="34" charset="0"/>
            </a:endParaRPr>
          </a:p>
        </p:txBody>
      </p:sp>
      <p:pic>
        <p:nvPicPr>
          <p:cNvPr id="10" name="Picture 9" descr="A logo of a parliament&#10;&#10;Description automatically generated">
            <a:extLst>
              <a:ext uri="{FF2B5EF4-FFF2-40B4-BE49-F238E27FC236}">
                <a16:creationId xmlns:a16="http://schemas.microsoft.com/office/drawing/2014/main" id="{A8DF2FDD-A4A8-90E2-949E-650C3F594240}"/>
              </a:ext>
            </a:extLst>
          </p:cNvPr>
          <p:cNvPicPr>
            <a:picLocks noChangeAspect="1"/>
          </p:cNvPicPr>
          <p:nvPr/>
        </p:nvPicPr>
        <p:blipFill>
          <a:blip r:embed="rId3"/>
          <a:stretch>
            <a:fillRect/>
          </a:stretch>
        </p:blipFill>
        <p:spPr>
          <a:xfrm>
            <a:off x="5246459" y="961394"/>
            <a:ext cx="1699081" cy="1980838"/>
          </a:xfrm>
          <a:prstGeom prst="rect">
            <a:avLst/>
          </a:prstGeom>
        </p:spPr>
      </p:pic>
    </p:spTree>
    <p:extLst>
      <p:ext uri="{BB962C8B-B14F-4D97-AF65-F5344CB8AC3E}">
        <p14:creationId xmlns:p14="http://schemas.microsoft.com/office/powerpoint/2010/main" val="633589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0053F-C102-12B8-BB23-DE0518B91E5D}"/>
              </a:ext>
            </a:extLst>
          </p:cNvPr>
          <p:cNvSpPr>
            <a:spLocks noGrp="1"/>
          </p:cNvSpPr>
          <p:nvPr>
            <p:ph type="title"/>
          </p:nvPr>
        </p:nvSpPr>
        <p:spPr/>
        <p:txBody>
          <a:bodyPr/>
          <a:lstStyle/>
          <a:p>
            <a:r>
              <a:rPr lang="en-US" dirty="0"/>
              <a:t>THE PGIR vs Portfolio and Select Committees</a:t>
            </a:r>
          </a:p>
        </p:txBody>
      </p:sp>
      <p:sp>
        <p:nvSpPr>
          <p:cNvPr id="3" name="Content Placeholder 2">
            <a:extLst>
              <a:ext uri="{FF2B5EF4-FFF2-40B4-BE49-F238E27FC236}">
                <a16:creationId xmlns:a16="http://schemas.microsoft.com/office/drawing/2014/main" id="{5D4863F2-1312-6E31-1E48-C5077868F5E7}"/>
              </a:ext>
            </a:extLst>
          </p:cNvPr>
          <p:cNvSpPr>
            <a:spLocks noGrp="1"/>
          </p:cNvSpPr>
          <p:nvPr>
            <p:ph idx="1"/>
          </p:nvPr>
        </p:nvSpPr>
        <p:spPr>
          <a:xfrm>
            <a:off x="838200" y="1690688"/>
            <a:ext cx="9114692" cy="4486275"/>
          </a:xfrm>
        </p:spPr>
        <p:txBody>
          <a:bodyPr>
            <a:normAutofit/>
          </a:bodyPr>
          <a:lstStyle/>
          <a:p>
            <a:pPr eaLnBrk="1" hangingPunct="1">
              <a:lnSpc>
                <a:spcPct val="120000"/>
              </a:lnSpc>
              <a:buFontTx/>
              <a:buNone/>
            </a:pPr>
            <a:r>
              <a:rPr lang="en-US" altLang="en-US" sz="1800" dirty="0">
                <a:latin typeface="Arial" panose="020B0604020202020204" pitchFamily="34" charset="0"/>
              </a:rPr>
              <a:t>There is a distinct difference between the mandate of the PGIR and that of the portfolio and select committees on international relations.</a:t>
            </a:r>
          </a:p>
          <a:p>
            <a:pPr eaLnBrk="1" hangingPunct="1">
              <a:lnSpc>
                <a:spcPct val="120000"/>
              </a:lnSpc>
              <a:buFontTx/>
              <a:buNone/>
            </a:pPr>
            <a:r>
              <a:rPr lang="en-US" altLang="en-US" sz="1800" dirty="0">
                <a:latin typeface="Arial" panose="020B0604020202020204" pitchFamily="34" charset="0"/>
              </a:rPr>
              <a:t>	</a:t>
            </a:r>
          </a:p>
          <a:p>
            <a:pPr eaLnBrk="1" hangingPunct="1">
              <a:lnSpc>
                <a:spcPct val="120000"/>
              </a:lnSpc>
              <a:buFontTx/>
              <a:buNone/>
            </a:pPr>
            <a:r>
              <a:rPr lang="en-US" altLang="en-US" sz="1800" b="1" dirty="0">
                <a:latin typeface="Arial" panose="020B0604020202020204" pitchFamily="34" charset="0"/>
              </a:rPr>
              <a:t>	Main task of the PGIR</a:t>
            </a:r>
            <a:r>
              <a:rPr lang="en-US" altLang="en-US" sz="1800" dirty="0">
                <a:latin typeface="Arial" panose="020B0604020202020204" pitchFamily="34" charset="0"/>
              </a:rPr>
              <a:t>: To coordinate Parliament’s international engagements (as a parliament) through its interaction with other parliaments (bilateral relations) and its membership of, and participation in, international parliamentary organizations (multilateral relations).</a:t>
            </a:r>
          </a:p>
          <a:p>
            <a:pPr eaLnBrk="1" hangingPunct="1">
              <a:lnSpc>
                <a:spcPct val="120000"/>
              </a:lnSpc>
              <a:buFontTx/>
              <a:buNone/>
            </a:pPr>
            <a:r>
              <a:rPr lang="en-US" altLang="en-US" sz="1800" dirty="0">
                <a:latin typeface="Arial" panose="020B0604020202020204" pitchFamily="34" charset="0"/>
              </a:rPr>
              <a:t>	</a:t>
            </a:r>
          </a:p>
          <a:p>
            <a:pPr eaLnBrk="1" hangingPunct="1">
              <a:lnSpc>
                <a:spcPct val="120000"/>
              </a:lnSpc>
              <a:buFontTx/>
              <a:buNone/>
            </a:pPr>
            <a:r>
              <a:rPr lang="en-US" altLang="en-US" sz="1800" b="1" dirty="0">
                <a:latin typeface="Arial" panose="020B0604020202020204" pitchFamily="34" charset="0"/>
              </a:rPr>
              <a:t>	Main task of portfolio and select committees</a:t>
            </a:r>
            <a:r>
              <a:rPr lang="en-US" altLang="en-US" sz="1800" dirty="0">
                <a:latin typeface="Arial" panose="020B0604020202020204" pitchFamily="34" charset="0"/>
              </a:rPr>
              <a:t>: To exercise oversight over the Department of International Relations and Cooperation to ensure that the government remains accountable to Parliament for its international relations policy.</a:t>
            </a:r>
          </a:p>
          <a:p>
            <a:pPr marL="0" indent="0">
              <a:lnSpc>
                <a:spcPct val="150000"/>
              </a:lnSpc>
              <a:buNone/>
              <a:tabLst>
                <a:tab pos="457200" algn="l"/>
                <a:tab pos="2637155" algn="ctr"/>
                <a:tab pos="5274310" algn="r"/>
              </a:tabLst>
            </a:pPr>
            <a:endParaRPr lang="en-ZA" sz="1800" dirty="0">
              <a:effectLst/>
              <a:latin typeface="Arial" panose="020B0604020202020204" pitchFamily="34" charset="0"/>
              <a:ea typeface="Calibri" panose="020F0502020204030204" pitchFamily="34" charset="0"/>
            </a:endParaRPr>
          </a:p>
          <a:p>
            <a:pPr marL="342900" lvl="0" indent="-342900">
              <a:lnSpc>
                <a:spcPct val="150000"/>
              </a:lnSpc>
              <a:buFont typeface="Arial" panose="020B0604020202020204" pitchFamily="34" charset="0"/>
              <a:buChar char="•"/>
              <a:tabLst>
                <a:tab pos="457200" algn="l"/>
                <a:tab pos="2637155" algn="ctr"/>
                <a:tab pos="5274310" algn="r"/>
              </a:tabLs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5315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0053F-C102-12B8-BB23-DE0518B91E5D}"/>
              </a:ext>
            </a:extLst>
          </p:cNvPr>
          <p:cNvSpPr>
            <a:spLocks noGrp="1"/>
          </p:cNvSpPr>
          <p:nvPr>
            <p:ph type="title"/>
          </p:nvPr>
        </p:nvSpPr>
        <p:spPr/>
        <p:txBody>
          <a:bodyPr/>
          <a:lstStyle/>
          <a:p>
            <a:r>
              <a:rPr lang="en-US" dirty="0"/>
              <a:t>Establishment and composition of the PGIR</a:t>
            </a:r>
          </a:p>
        </p:txBody>
      </p:sp>
      <p:sp>
        <p:nvSpPr>
          <p:cNvPr id="3" name="Content Placeholder 2">
            <a:extLst>
              <a:ext uri="{FF2B5EF4-FFF2-40B4-BE49-F238E27FC236}">
                <a16:creationId xmlns:a16="http://schemas.microsoft.com/office/drawing/2014/main" id="{5D4863F2-1312-6E31-1E48-C5077868F5E7}"/>
              </a:ext>
            </a:extLst>
          </p:cNvPr>
          <p:cNvSpPr>
            <a:spLocks noGrp="1"/>
          </p:cNvSpPr>
          <p:nvPr>
            <p:ph idx="1"/>
          </p:nvPr>
        </p:nvSpPr>
        <p:spPr>
          <a:xfrm>
            <a:off x="701040" y="1513840"/>
            <a:ext cx="9251852" cy="4663123"/>
          </a:xfrm>
        </p:spPr>
        <p:txBody>
          <a:bodyPr>
            <a:normAutofit lnSpcReduction="10000"/>
          </a:bodyPr>
          <a:lstStyle/>
          <a:p>
            <a:pPr algn="just"/>
            <a:endParaRPr lang="en-US" sz="1800" dirty="0">
              <a:latin typeface="Arial" panose="020B0604020202020204" pitchFamily="34" charset="0"/>
              <a:cs typeface="Arial" panose="020B0604020202020204" pitchFamily="34" charset="0"/>
            </a:endParaRPr>
          </a:p>
          <a:p>
            <a:pPr algn="just"/>
            <a:r>
              <a:rPr lang="en-US" sz="1800" dirty="0">
                <a:latin typeface="Arial" panose="020B0604020202020204" pitchFamily="34" charset="0"/>
                <a:cs typeface="Arial" panose="020B0604020202020204" pitchFamily="34" charset="0"/>
              </a:rPr>
              <a:t>Joint Rules 128 – 136  provide for the establishment and functions of the Parliamentary Group on International Relations (PGIR).</a:t>
            </a:r>
          </a:p>
          <a:p>
            <a:pPr algn="just"/>
            <a:endParaRPr lang="en-US" sz="1800" dirty="0"/>
          </a:p>
          <a:p>
            <a:pPr algn="just"/>
            <a:r>
              <a:rPr lang="en-US" sz="1800" dirty="0">
                <a:latin typeface="Arial" panose="020B0604020202020204" pitchFamily="34" charset="0"/>
                <a:cs typeface="Arial" panose="020B0604020202020204" pitchFamily="34" charset="0"/>
              </a:rPr>
              <a:t>In terms of JR129 the PGIR consists of the number of Assembly and Council members that the Joint Rules Committee may determine. </a:t>
            </a:r>
            <a:r>
              <a:rPr lang="en-US" sz="1800" dirty="0"/>
              <a:t>For the 7</a:t>
            </a:r>
            <a:r>
              <a:rPr lang="en-US" sz="1800" baseline="30000" dirty="0"/>
              <a:t>th</a:t>
            </a:r>
            <a:r>
              <a:rPr lang="en-US" sz="1800" dirty="0"/>
              <a:t> Parliament </a:t>
            </a:r>
            <a:r>
              <a:rPr lang="en-US" sz="1800" dirty="0">
                <a:latin typeface="Arial" panose="020B0604020202020204" pitchFamily="34" charset="0"/>
                <a:cs typeface="Arial" panose="020B0604020202020204" pitchFamily="34" charset="0"/>
              </a:rPr>
              <a:t>the Joint Rules Committee determined the membership of the PGIR will remain at 13 members.</a:t>
            </a:r>
            <a:endParaRPr lang="en-ZA" sz="1800" dirty="0">
              <a:latin typeface="Arial" panose="020B0604020202020204" pitchFamily="34" charset="0"/>
              <a:cs typeface="Arial" panose="020B0604020202020204" pitchFamily="34" charset="0"/>
            </a:endParaRPr>
          </a:p>
          <a:p>
            <a:pPr algn="just"/>
            <a:endParaRPr lang="en-ZA" sz="1800" dirty="0"/>
          </a:p>
          <a:p>
            <a:pPr algn="just"/>
            <a:r>
              <a:rPr lang="en-US" sz="1800" dirty="0">
                <a:latin typeface="Arial" panose="020B0604020202020204" pitchFamily="34" charset="0"/>
                <a:cs typeface="Arial" panose="020B0604020202020204" pitchFamily="34" charset="0"/>
              </a:rPr>
              <a:t>JR130 provides that the House Chairperson designated by the Speaker of the Assembly and a House Chairperson designated by the Chairperson of the Council are co-chairpersons of the Parliamentary Group on International Relations.</a:t>
            </a:r>
          </a:p>
          <a:p>
            <a:pPr eaLnBrk="1" hangingPunct="1">
              <a:lnSpc>
                <a:spcPct val="120000"/>
              </a:lnSpc>
              <a:buFontTx/>
              <a:buNone/>
            </a:pPr>
            <a:endParaRPr lang="en-US" altLang="en-US" sz="1800" dirty="0">
              <a:latin typeface="Arial" panose="020B0604020202020204" pitchFamily="34" charset="0"/>
            </a:endParaRPr>
          </a:p>
          <a:p>
            <a:pPr eaLnBrk="1" hangingPunct="1">
              <a:lnSpc>
                <a:spcPct val="120000"/>
              </a:lnSpc>
              <a:buFontTx/>
              <a:buNone/>
            </a:pPr>
            <a:r>
              <a:rPr lang="en-US" altLang="en-US" sz="1800" dirty="0">
                <a:latin typeface="Arial" panose="020B0604020202020204" pitchFamily="34" charset="0"/>
              </a:rPr>
              <a:t>	</a:t>
            </a:r>
          </a:p>
          <a:p>
            <a:pPr eaLnBrk="1" hangingPunct="1">
              <a:lnSpc>
                <a:spcPct val="120000"/>
              </a:lnSpc>
              <a:buFontTx/>
              <a:buNone/>
            </a:pPr>
            <a:r>
              <a:rPr lang="en-US" altLang="en-US" sz="1800" b="1" dirty="0">
                <a:latin typeface="Arial" panose="020B0604020202020204" pitchFamily="34" charset="0"/>
              </a:rPr>
              <a:t>	</a:t>
            </a:r>
            <a:endParaRPr lang="en-ZA" sz="1800" dirty="0">
              <a:effectLst/>
              <a:latin typeface="Arial" panose="020B0604020202020204" pitchFamily="34" charset="0"/>
              <a:ea typeface="Calibri" panose="020F0502020204030204" pitchFamily="34" charset="0"/>
            </a:endParaRPr>
          </a:p>
          <a:p>
            <a:pPr marL="342900" lvl="0" indent="-342900">
              <a:lnSpc>
                <a:spcPct val="150000"/>
              </a:lnSpc>
              <a:buFont typeface="Arial" panose="020B0604020202020204" pitchFamily="34" charset="0"/>
              <a:buChar char="•"/>
              <a:tabLst>
                <a:tab pos="457200" algn="l"/>
                <a:tab pos="2637155" algn="ctr"/>
                <a:tab pos="5274310" algn="r"/>
              </a:tabLs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220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081D70-E182-E2D8-A6B1-88125F529E2B}"/>
              </a:ext>
            </a:extLst>
          </p:cNvPr>
          <p:cNvSpPr txBox="1">
            <a:spLocks/>
          </p:cNvSpPr>
          <p:nvPr/>
        </p:nvSpPr>
        <p:spPr>
          <a:xfrm>
            <a:off x="355600" y="1269999"/>
            <a:ext cx="9855200" cy="52838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ZA" sz="18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ZA" sz="1800" dirty="0">
                <a:latin typeface="Arial" panose="020B0604020202020204" pitchFamily="34" charset="0"/>
                <a:cs typeface="Arial" panose="020B0604020202020204" pitchFamily="34" charset="0"/>
              </a:rPr>
              <a:t>JR132 states that the PGIR </a:t>
            </a:r>
            <a:r>
              <a:rPr lang="en-GB" sz="1800" dirty="0">
                <a:latin typeface="Arial" panose="020B0604020202020204" pitchFamily="34" charset="0"/>
                <a:cs typeface="Arial" panose="020B0604020202020204" pitchFamily="34" charset="0"/>
              </a:rPr>
              <a:t>must implement the international relations policy agreed by the Joint Rules </a:t>
            </a:r>
            <a:r>
              <a:rPr lang="en-ZA" sz="1800" dirty="0">
                <a:latin typeface="Arial" panose="020B0604020202020204" pitchFamily="34" charset="0"/>
                <a:cs typeface="Arial" panose="020B0604020202020204" pitchFamily="34" charset="0"/>
              </a:rPr>
              <a:t>Committee by, –</a:t>
            </a:r>
          </a:p>
          <a:p>
            <a:pPr marL="0" indent="0">
              <a:buFont typeface="Arial" panose="020B0604020202020204" pitchFamily="34" charset="0"/>
              <a:buNone/>
            </a:pPr>
            <a:endParaRPr lang="en-ZA" sz="1800" dirty="0">
              <a:latin typeface="Arial" panose="020B0604020202020204" pitchFamily="34" charset="0"/>
              <a:cs typeface="Arial" panose="020B0604020202020204" pitchFamily="34" charset="0"/>
            </a:endParaRPr>
          </a:p>
          <a:p>
            <a:pPr marL="342900" indent="-342900" algn="just">
              <a:buFont typeface="+mj-lt"/>
              <a:buAutoNum type="arabicParenR"/>
            </a:pPr>
            <a:r>
              <a:rPr lang="en-GB" sz="1800" dirty="0">
                <a:latin typeface="Arial" panose="020B0604020202020204" pitchFamily="34" charset="0"/>
                <a:cs typeface="Arial" panose="020B0604020202020204" pitchFamily="34" charset="0"/>
              </a:rPr>
              <a:t>providing policy and strategic direction on Parliament's international engagements, including its relations with other Parliaments and international parliamentary organisations;</a:t>
            </a:r>
          </a:p>
          <a:p>
            <a:pPr marL="342900" indent="-342900" algn="just">
              <a:buFont typeface="+mj-lt"/>
              <a:buAutoNum type="arabicParenR"/>
            </a:pPr>
            <a:r>
              <a:rPr lang="en-ZA" sz="1800" dirty="0">
                <a:latin typeface="Arial" panose="020B0604020202020204" pitchFamily="34" charset="0"/>
                <a:cs typeface="Arial" panose="020B0604020202020204" pitchFamily="34" charset="0"/>
              </a:rPr>
              <a:t>coordinating Parliament’s international engagements, </a:t>
            </a:r>
            <a:r>
              <a:rPr lang="en-GB" sz="1800" dirty="0">
                <a:latin typeface="Arial" panose="020B0604020202020204" pitchFamily="34" charset="0"/>
                <a:cs typeface="Arial" panose="020B0604020202020204" pitchFamily="34" charset="0"/>
              </a:rPr>
              <a:t>including its relations with other Parliaments and membership of, and participation in, international parliamentary </a:t>
            </a:r>
            <a:r>
              <a:rPr lang="en-ZA" sz="1800" dirty="0">
                <a:latin typeface="Arial" panose="020B0604020202020204" pitchFamily="34" charset="0"/>
                <a:cs typeface="Arial" panose="020B0604020202020204" pitchFamily="34" charset="0"/>
              </a:rPr>
              <a:t>organisations;</a:t>
            </a:r>
          </a:p>
          <a:p>
            <a:pPr marL="342900" indent="-342900" algn="just">
              <a:buFont typeface="+mj-lt"/>
              <a:buAutoNum type="arabicParenR"/>
            </a:pPr>
            <a:r>
              <a:rPr lang="en-GB" sz="1800" dirty="0">
                <a:latin typeface="Arial" panose="020B0604020202020204" pitchFamily="34" charset="0"/>
                <a:cs typeface="Arial" panose="020B0604020202020204" pitchFamily="34" charset="0"/>
              </a:rPr>
              <a:t>receiving reports from parliamentary delegations and submitting proposals on their tabling, referral and scheduling for debate to the presiding officers or relevant parliamentary </a:t>
            </a:r>
            <a:r>
              <a:rPr lang="en-ZA" sz="1800" dirty="0">
                <a:latin typeface="Arial" panose="020B0604020202020204" pitchFamily="34" charset="0"/>
                <a:cs typeface="Arial" panose="020B0604020202020204" pitchFamily="34" charset="0"/>
              </a:rPr>
              <a:t>structures;</a:t>
            </a:r>
          </a:p>
          <a:p>
            <a:pPr marL="342900" indent="-342900" algn="just">
              <a:buFont typeface="+mj-lt"/>
              <a:buAutoNum type="arabicParenR"/>
            </a:pPr>
            <a:r>
              <a:rPr lang="en-GB" sz="1800" dirty="0">
                <a:latin typeface="Arial" panose="020B0604020202020204" pitchFamily="34" charset="0"/>
                <a:cs typeface="Arial" panose="020B0604020202020204" pitchFamily="34" charset="0"/>
              </a:rPr>
              <a:t>meeting annually with members appointed by the Houses to serve in international parliamentary bodies and members of all substructures of the group, as well as the chairpersons of the parliamentary committees dealing with international relations and cooperation and trade and industry to determine strategy and evaluate the international relations of Parliament </a:t>
            </a:r>
            <a:endParaRPr lang="en-US" sz="1800" dirty="0">
              <a:latin typeface="Arial" panose="020B0604020202020204" pitchFamily="34" charset="0"/>
              <a:cs typeface="Arial" panose="020B0604020202020204" pitchFamily="34" charset="0"/>
            </a:endParaRPr>
          </a:p>
          <a:p>
            <a:pPr>
              <a:lnSpc>
                <a:spcPct val="120000"/>
              </a:lnSpc>
              <a:buFontTx/>
              <a:buNone/>
            </a:pPr>
            <a:endParaRPr lang="en-US" altLang="en-US" sz="1800" dirty="0">
              <a:latin typeface="Arial" panose="020B0604020202020204" pitchFamily="34" charset="0"/>
            </a:endParaRPr>
          </a:p>
          <a:p>
            <a:pPr>
              <a:lnSpc>
                <a:spcPct val="120000"/>
              </a:lnSpc>
              <a:buFontTx/>
              <a:buNone/>
            </a:pPr>
            <a:r>
              <a:rPr lang="en-US" altLang="en-US" sz="1800" dirty="0">
                <a:latin typeface="Arial" panose="020B0604020202020204" pitchFamily="34" charset="0"/>
              </a:rPr>
              <a:t>	</a:t>
            </a:r>
          </a:p>
          <a:p>
            <a:pPr>
              <a:lnSpc>
                <a:spcPct val="120000"/>
              </a:lnSpc>
              <a:buFontTx/>
              <a:buNone/>
            </a:pPr>
            <a:r>
              <a:rPr lang="en-US" altLang="en-US" sz="1800" b="1" dirty="0">
                <a:latin typeface="Arial" panose="020B0604020202020204" pitchFamily="34" charset="0"/>
              </a:rPr>
              <a:t>	</a:t>
            </a:r>
            <a:endParaRPr lang="en-ZA" sz="1800" dirty="0">
              <a:latin typeface="Arial" panose="020B0604020202020204" pitchFamily="34" charset="0"/>
              <a:ea typeface="Calibri" panose="020F0502020204030204" pitchFamily="34" charset="0"/>
            </a:endParaRPr>
          </a:p>
          <a:p>
            <a:pPr marL="342900" indent="-342900">
              <a:lnSpc>
                <a:spcPct val="150000"/>
              </a:lnSpc>
              <a:tabLst>
                <a:tab pos="457200" algn="l"/>
                <a:tab pos="2637155" algn="ctr"/>
                <a:tab pos="5274310" algn="r"/>
              </a:tabLst>
            </a:pPr>
            <a:endParaRPr lang="en-ZA"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5F1F7078-D998-2665-2D2E-53BC833B0AC2}"/>
              </a:ext>
            </a:extLst>
          </p:cNvPr>
          <p:cNvPicPr>
            <a:picLocks noChangeAspect="1"/>
          </p:cNvPicPr>
          <p:nvPr/>
        </p:nvPicPr>
        <p:blipFill>
          <a:blip r:embed="rId2"/>
          <a:stretch>
            <a:fillRect/>
          </a:stretch>
        </p:blipFill>
        <p:spPr>
          <a:xfrm>
            <a:off x="61523" y="95886"/>
            <a:ext cx="10443353" cy="1322947"/>
          </a:xfrm>
          <a:prstGeom prst="rect">
            <a:avLst/>
          </a:prstGeom>
        </p:spPr>
      </p:pic>
    </p:spTree>
    <p:extLst>
      <p:ext uri="{BB962C8B-B14F-4D97-AF65-F5344CB8AC3E}">
        <p14:creationId xmlns:p14="http://schemas.microsoft.com/office/powerpoint/2010/main" val="1456093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0053F-C102-12B8-BB23-DE0518B91E5D}"/>
              </a:ext>
            </a:extLst>
          </p:cNvPr>
          <p:cNvSpPr>
            <a:spLocks noGrp="1"/>
          </p:cNvSpPr>
          <p:nvPr>
            <p:ph type="title"/>
          </p:nvPr>
        </p:nvSpPr>
        <p:spPr>
          <a:xfrm>
            <a:off x="289561" y="202986"/>
            <a:ext cx="9114692" cy="1325563"/>
          </a:xfrm>
        </p:spPr>
        <p:txBody>
          <a:bodyPr/>
          <a:lstStyle/>
          <a:p>
            <a:r>
              <a:rPr lang="en-US" dirty="0"/>
              <a:t>Establishment and composition of the PGIR (continued)</a:t>
            </a:r>
          </a:p>
        </p:txBody>
      </p:sp>
      <p:sp>
        <p:nvSpPr>
          <p:cNvPr id="3" name="Content Placeholder 2">
            <a:extLst>
              <a:ext uri="{FF2B5EF4-FFF2-40B4-BE49-F238E27FC236}">
                <a16:creationId xmlns:a16="http://schemas.microsoft.com/office/drawing/2014/main" id="{5D4863F2-1312-6E31-1E48-C5077868F5E7}"/>
              </a:ext>
            </a:extLst>
          </p:cNvPr>
          <p:cNvSpPr>
            <a:spLocks noGrp="1"/>
          </p:cNvSpPr>
          <p:nvPr>
            <p:ph idx="1"/>
          </p:nvPr>
        </p:nvSpPr>
        <p:spPr>
          <a:xfrm>
            <a:off x="838200" y="1690688"/>
            <a:ext cx="9114692" cy="4486275"/>
          </a:xfrm>
        </p:spPr>
        <p:txBody>
          <a:bodyPr>
            <a:normAutofit/>
          </a:bodyPr>
          <a:lstStyle/>
          <a:p>
            <a:pPr eaLnBrk="1" hangingPunct="1">
              <a:lnSpc>
                <a:spcPct val="120000"/>
              </a:lnSpc>
              <a:buFontTx/>
              <a:buNone/>
            </a:pPr>
            <a:r>
              <a:rPr lang="en-US" altLang="en-US" sz="1800" dirty="0">
                <a:latin typeface="Arial" panose="020B0604020202020204" pitchFamily="34" charset="0"/>
              </a:rPr>
              <a:t>	</a:t>
            </a:r>
          </a:p>
          <a:p>
            <a:pPr eaLnBrk="1" hangingPunct="1">
              <a:lnSpc>
                <a:spcPct val="120000"/>
              </a:lnSpc>
              <a:buFontTx/>
              <a:buNone/>
            </a:pPr>
            <a:r>
              <a:rPr lang="en-US" altLang="en-US" sz="1800" b="1" dirty="0">
                <a:latin typeface="Arial" panose="020B0604020202020204" pitchFamily="34" charset="0"/>
              </a:rPr>
              <a:t>	</a:t>
            </a:r>
            <a:endParaRPr lang="en-ZA" sz="1800" dirty="0">
              <a:effectLst/>
              <a:latin typeface="Arial" panose="020B0604020202020204" pitchFamily="34" charset="0"/>
              <a:ea typeface="Calibri" panose="020F0502020204030204" pitchFamily="34" charset="0"/>
            </a:endParaRPr>
          </a:p>
          <a:p>
            <a:pPr marL="342900" lvl="0" indent="-342900">
              <a:lnSpc>
                <a:spcPct val="150000"/>
              </a:lnSpc>
              <a:buFont typeface="Arial" panose="020B0604020202020204" pitchFamily="34" charset="0"/>
              <a:buChar char="•"/>
              <a:tabLst>
                <a:tab pos="457200" algn="l"/>
                <a:tab pos="2637155" algn="ctr"/>
                <a:tab pos="5274310" algn="r"/>
              </a:tabLs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DB31003F-6C49-09C1-5B2E-96C7F227E297}"/>
              </a:ext>
            </a:extLst>
          </p:cNvPr>
          <p:cNvSpPr txBox="1">
            <a:spLocks/>
          </p:cNvSpPr>
          <p:nvPr/>
        </p:nvSpPr>
        <p:spPr>
          <a:xfrm>
            <a:off x="136478" y="1528549"/>
            <a:ext cx="9952402" cy="51929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ZA" sz="1900" dirty="0"/>
          </a:p>
          <a:p>
            <a:pPr marL="0" indent="0" algn="just">
              <a:buFont typeface="Arial" panose="020B0604020202020204" pitchFamily="34" charset="0"/>
              <a:buNone/>
            </a:pPr>
            <a:r>
              <a:rPr lang="en-ZA" sz="1900" dirty="0"/>
              <a:t>JR133 provides that the PGIR should report regularly </a:t>
            </a:r>
            <a:r>
              <a:rPr lang="en-GB" sz="1900" dirty="0"/>
              <a:t>on its activities to the Joint Rules </a:t>
            </a:r>
            <a:r>
              <a:rPr lang="en-ZA" sz="1900" dirty="0"/>
              <a:t>Committee; and that it </a:t>
            </a:r>
            <a:r>
              <a:rPr lang="en-GB" sz="1900" dirty="0"/>
              <a:t>may submit, in accordance with its mandate, substantive reports and proposals to relevant parliamentary forums.</a:t>
            </a:r>
            <a:endParaRPr lang="en-US" sz="1900" dirty="0"/>
          </a:p>
          <a:p>
            <a:pPr marL="0" indent="0" algn="just">
              <a:buFont typeface="Arial" panose="020B0604020202020204" pitchFamily="34" charset="0"/>
              <a:buNone/>
            </a:pPr>
            <a:endParaRPr lang="en-US" sz="1900" dirty="0"/>
          </a:p>
          <a:p>
            <a:pPr marL="0" indent="0" algn="just">
              <a:buFont typeface="Arial" panose="020B0604020202020204" pitchFamily="34" charset="0"/>
              <a:buNone/>
            </a:pPr>
            <a:r>
              <a:rPr lang="en-US" sz="1900" dirty="0"/>
              <a:t>Joint Rule 134 states that the PGIR</a:t>
            </a:r>
            <a:r>
              <a:rPr lang="en-GB" sz="1900" dirty="0"/>
              <a:t>, with the concurrence of the Joint Rules Committee, may  </a:t>
            </a:r>
            <a:r>
              <a:rPr lang="en-ZA" sz="1900" dirty="0"/>
              <a:t>establish substructures as follows: </a:t>
            </a:r>
          </a:p>
          <a:p>
            <a:pPr marL="514350" indent="-514350" algn="just">
              <a:buFont typeface="+mj-lt"/>
              <a:buAutoNum type="arabicParenR"/>
            </a:pPr>
            <a:r>
              <a:rPr lang="en-GB" sz="1900" dirty="0"/>
              <a:t>multiparty, programme-driven focus groups consisting of core members of delegations to international parliamentary organisations to pursue and lend continuity to Parliament’s </a:t>
            </a:r>
            <a:r>
              <a:rPr lang="en-ZA" sz="1900" dirty="0"/>
              <a:t>multilateral relations;</a:t>
            </a:r>
          </a:p>
          <a:p>
            <a:pPr marL="514350" indent="-514350" algn="just">
              <a:buFont typeface="+mj-lt"/>
              <a:buAutoNum type="arabicParenR"/>
            </a:pPr>
            <a:r>
              <a:rPr lang="en-GB" sz="1900" dirty="0"/>
              <a:t>friendship groups informally to pursue nonstrategic bilateral </a:t>
            </a:r>
            <a:r>
              <a:rPr lang="en-ZA" sz="1900" dirty="0"/>
              <a:t>relations; and</a:t>
            </a:r>
          </a:p>
          <a:p>
            <a:pPr marL="514350" indent="-514350" algn="just">
              <a:buFont typeface="+mj-lt"/>
              <a:buAutoNum type="arabicParenR"/>
            </a:pPr>
            <a:r>
              <a:rPr lang="en-GB" sz="1900" dirty="0"/>
              <a:t>any substructures that may be required to assist with the </a:t>
            </a:r>
            <a:r>
              <a:rPr lang="en-ZA" sz="1900" dirty="0"/>
              <a:t>implementation of international relations policy.</a:t>
            </a:r>
            <a:endParaRPr lang="en-US" sz="1900" dirty="0"/>
          </a:p>
          <a:p>
            <a:pPr marL="0" indent="0">
              <a:buFont typeface="Arial" panose="020B0604020202020204" pitchFamily="34" charset="0"/>
              <a:buNone/>
            </a:pPr>
            <a:endParaRPr lang="en-US" altLang="en-US" sz="2400" cap="all" dirty="0"/>
          </a:p>
          <a:p>
            <a:pPr marL="0" indent="0">
              <a:buFont typeface="Arial" panose="020B0604020202020204" pitchFamily="34" charset="0"/>
              <a:buNone/>
            </a:pPr>
            <a:endParaRPr lang="en-ZA" sz="2400" dirty="0"/>
          </a:p>
          <a:p>
            <a:pPr marL="0" indent="0">
              <a:buFont typeface="Arial" panose="020B0604020202020204" pitchFamily="34" charset="0"/>
              <a:buNone/>
            </a:pPr>
            <a:endParaRPr lang="en-ZA" sz="3200" dirty="0"/>
          </a:p>
          <a:p>
            <a:pPr marL="0" indent="0">
              <a:buFont typeface="Arial" panose="020B0604020202020204" pitchFamily="34" charset="0"/>
              <a:buNone/>
            </a:pPr>
            <a:endParaRPr lang="en-US" sz="3200" dirty="0"/>
          </a:p>
        </p:txBody>
      </p:sp>
    </p:spTree>
    <p:extLst>
      <p:ext uri="{BB962C8B-B14F-4D97-AF65-F5344CB8AC3E}">
        <p14:creationId xmlns:p14="http://schemas.microsoft.com/office/powerpoint/2010/main" val="3400555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0053F-C102-12B8-BB23-DE0518B91E5D}"/>
              </a:ext>
            </a:extLst>
          </p:cNvPr>
          <p:cNvSpPr>
            <a:spLocks noGrp="1"/>
          </p:cNvSpPr>
          <p:nvPr>
            <p:ph type="title"/>
          </p:nvPr>
        </p:nvSpPr>
        <p:spPr>
          <a:xfrm>
            <a:off x="462281" y="208597"/>
            <a:ext cx="9114692" cy="1325563"/>
          </a:xfrm>
        </p:spPr>
        <p:txBody>
          <a:bodyPr/>
          <a:lstStyle/>
          <a:p>
            <a:r>
              <a:rPr lang="en-US" dirty="0"/>
              <a:t>Focus Groups and Convenors</a:t>
            </a:r>
          </a:p>
        </p:txBody>
      </p:sp>
      <p:sp>
        <p:nvSpPr>
          <p:cNvPr id="3" name="Content Placeholder 2">
            <a:extLst>
              <a:ext uri="{FF2B5EF4-FFF2-40B4-BE49-F238E27FC236}">
                <a16:creationId xmlns:a16="http://schemas.microsoft.com/office/drawing/2014/main" id="{5D4863F2-1312-6E31-1E48-C5077868F5E7}"/>
              </a:ext>
            </a:extLst>
          </p:cNvPr>
          <p:cNvSpPr>
            <a:spLocks noGrp="1"/>
          </p:cNvSpPr>
          <p:nvPr>
            <p:ph idx="1"/>
          </p:nvPr>
        </p:nvSpPr>
        <p:spPr>
          <a:xfrm>
            <a:off x="345440" y="1534160"/>
            <a:ext cx="9804400" cy="4642803"/>
          </a:xfrm>
        </p:spPr>
        <p:txBody>
          <a:bodyPr>
            <a:normAutofit lnSpcReduction="10000"/>
          </a:bodyPr>
          <a:lstStyle/>
          <a:p>
            <a:pPr>
              <a:lnSpc>
                <a:spcPct val="120000"/>
              </a:lnSpc>
              <a:buNone/>
            </a:pPr>
            <a:endParaRPr lang="en-US" altLang="en-US" sz="1800" dirty="0"/>
          </a:p>
          <a:p>
            <a:pPr algn="just">
              <a:lnSpc>
                <a:spcPct val="120000"/>
              </a:lnSpc>
              <a:buNone/>
            </a:pPr>
            <a:r>
              <a:rPr lang="en-US" altLang="en-US" sz="1800" dirty="0"/>
              <a:t>The Speaker of the National Assembly and the Chairperson of the National Council of Provinces are requested to approve the names proposed by the Co-Chairpersons of the PGIR for the appointment of conveners for the Focus Groups aligned to the PGIR.</a:t>
            </a:r>
          </a:p>
          <a:p>
            <a:pPr algn="just">
              <a:lnSpc>
                <a:spcPct val="120000"/>
              </a:lnSpc>
              <a:buNone/>
            </a:pPr>
            <a:endParaRPr lang="en-US" altLang="en-US" sz="1800" dirty="0"/>
          </a:p>
          <a:p>
            <a:pPr algn="just" eaLnBrk="1" hangingPunct="1">
              <a:lnSpc>
                <a:spcPct val="120000"/>
              </a:lnSpc>
              <a:buFontTx/>
              <a:buNone/>
            </a:pPr>
            <a:r>
              <a:rPr lang="en-US" altLang="en-US" sz="1800" dirty="0">
                <a:latin typeface="Arial" panose="020B0604020202020204" pitchFamily="34" charset="0"/>
              </a:rPr>
              <a:t>	The </a:t>
            </a:r>
            <a:r>
              <a:rPr lang="en-US" altLang="en-US" sz="1800" dirty="0"/>
              <a:t>PGIR Focus Groups are sub structures of the PGIR consisting of core members of delegations to international parliamentary organizations to assist the PGIR in coordinating Parliaments multiparty representation as articulated in JR 134.</a:t>
            </a:r>
          </a:p>
          <a:p>
            <a:pPr algn="just" eaLnBrk="1" hangingPunct="1">
              <a:lnSpc>
                <a:spcPct val="120000"/>
              </a:lnSpc>
              <a:buFontTx/>
              <a:buNone/>
            </a:pPr>
            <a:endParaRPr lang="en-US" altLang="en-US" sz="1800" dirty="0">
              <a:latin typeface="Arial" panose="020B0604020202020204" pitchFamily="34" charset="0"/>
            </a:endParaRPr>
          </a:p>
          <a:p>
            <a:pPr algn="just" eaLnBrk="1" hangingPunct="1">
              <a:lnSpc>
                <a:spcPct val="120000"/>
              </a:lnSpc>
              <a:buFontTx/>
              <a:buNone/>
            </a:pPr>
            <a:r>
              <a:rPr lang="en-US" altLang="en-US" sz="1800" dirty="0">
                <a:latin typeface="Arial" panose="020B0604020202020204" pitchFamily="34" charset="0"/>
              </a:rPr>
              <a:t>	The main task of the Focus Groups is to  develop annual work plans and ensure action is </a:t>
            </a:r>
            <a:r>
              <a:rPr lang="en-US" altLang="en-US" sz="1800" dirty="0"/>
              <a:t>taken to implement the recommendations and resolutions at these engagements.</a:t>
            </a:r>
          </a:p>
          <a:p>
            <a:pPr eaLnBrk="1" hangingPunct="1">
              <a:lnSpc>
                <a:spcPct val="120000"/>
              </a:lnSpc>
              <a:buFontTx/>
              <a:buNone/>
            </a:pPr>
            <a:r>
              <a:rPr lang="en-US" altLang="en-US" sz="1800" b="1" dirty="0">
                <a:latin typeface="Arial" panose="020B0604020202020204" pitchFamily="34" charset="0"/>
              </a:rPr>
              <a:t>    </a:t>
            </a:r>
            <a:endParaRPr lang="en-ZA" sz="1800" dirty="0">
              <a:effectLst/>
              <a:latin typeface="Arial" panose="020B0604020202020204" pitchFamily="34" charset="0"/>
              <a:ea typeface="Calibri" panose="020F0502020204030204" pitchFamily="34" charset="0"/>
            </a:endParaRPr>
          </a:p>
          <a:p>
            <a:pPr marL="342900" lvl="0" indent="-342900">
              <a:lnSpc>
                <a:spcPct val="150000"/>
              </a:lnSpc>
              <a:buFont typeface="Arial" panose="020B0604020202020204" pitchFamily="34" charset="0"/>
              <a:buChar char="•"/>
              <a:tabLst>
                <a:tab pos="457200" algn="l"/>
                <a:tab pos="2637155" algn="ctr"/>
                <a:tab pos="5274310" algn="r"/>
              </a:tabLs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1600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0053F-C102-12B8-BB23-DE0518B91E5D}"/>
              </a:ext>
            </a:extLst>
          </p:cNvPr>
          <p:cNvSpPr>
            <a:spLocks noGrp="1"/>
          </p:cNvSpPr>
          <p:nvPr>
            <p:ph type="title"/>
          </p:nvPr>
        </p:nvSpPr>
        <p:spPr>
          <a:xfrm>
            <a:off x="462281" y="208597"/>
            <a:ext cx="9114692" cy="1325563"/>
          </a:xfrm>
        </p:spPr>
        <p:txBody>
          <a:bodyPr/>
          <a:lstStyle/>
          <a:p>
            <a:r>
              <a:rPr lang="en-US" dirty="0"/>
              <a:t>1</a:t>
            </a:r>
            <a:r>
              <a:rPr lang="en-US" baseline="30000" dirty="0"/>
              <a:t>st</a:t>
            </a:r>
            <a:r>
              <a:rPr lang="en-US" dirty="0"/>
              <a:t> PGIR Meeting</a:t>
            </a:r>
          </a:p>
        </p:txBody>
      </p:sp>
      <p:sp>
        <p:nvSpPr>
          <p:cNvPr id="6" name="Content Placeholder 2">
            <a:extLst>
              <a:ext uri="{FF2B5EF4-FFF2-40B4-BE49-F238E27FC236}">
                <a16:creationId xmlns:a16="http://schemas.microsoft.com/office/drawing/2014/main" id="{753168C2-BCCB-BBD2-BCDB-16CCDADAD4C4}"/>
              </a:ext>
            </a:extLst>
          </p:cNvPr>
          <p:cNvSpPr>
            <a:spLocks noGrp="1"/>
          </p:cNvSpPr>
          <p:nvPr>
            <p:ph idx="1"/>
          </p:nvPr>
        </p:nvSpPr>
        <p:spPr>
          <a:xfrm>
            <a:off x="248920" y="1300480"/>
            <a:ext cx="9646920" cy="5029200"/>
          </a:xfrm>
        </p:spPr>
        <p:txBody>
          <a:bodyPr>
            <a:normAutofit lnSpcReduction="10000"/>
          </a:bodyPr>
          <a:lstStyle/>
          <a:p>
            <a:pPr>
              <a:lnSpc>
                <a:spcPct val="120000"/>
              </a:lnSpc>
              <a:buNone/>
            </a:pPr>
            <a:endParaRPr lang="en-US" altLang="en-US" sz="1800" dirty="0"/>
          </a:p>
          <a:p>
            <a:pPr algn="just" eaLnBrk="1" hangingPunct="1">
              <a:lnSpc>
                <a:spcPct val="120000"/>
              </a:lnSpc>
              <a:buFontTx/>
              <a:buNone/>
            </a:pPr>
            <a:r>
              <a:rPr lang="en-US" altLang="en-US" sz="1800" dirty="0">
                <a:latin typeface="Arial" panose="020B0604020202020204" pitchFamily="34" charset="0"/>
              </a:rPr>
              <a:t>	The </a:t>
            </a:r>
            <a:r>
              <a:rPr lang="en-US" altLang="en-US" sz="1800" dirty="0"/>
              <a:t>request for nominations from the political parties to serve on the PGIR will be directed to the Chief Whips once the requisite memorandum have been endorsed by the House Chairpersons. </a:t>
            </a:r>
          </a:p>
          <a:p>
            <a:pPr algn="just" eaLnBrk="1" hangingPunct="1">
              <a:lnSpc>
                <a:spcPct val="120000"/>
              </a:lnSpc>
              <a:buFontTx/>
              <a:buNone/>
            </a:pPr>
            <a:endParaRPr lang="en-US" altLang="en-US" sz="1800" dirty="0"/>
          </a:p>
          <a:p>
            <a:pPr algn="just" eaLnBrk="1" hangingPunct="1">
              <a:lnSpc>
                <a:spcPct val="120000"/>
              </a:lnSpc>
              <a:buFontTx/>
              <a:buNone/>
            </a:pPr>
            <a:r>
              <a:rPr lang="en-US" altLang="en-US" sz="1800" dirty="0"/>
              <a:t>   Upon receipt of the nominations Members will be informed of </a:t>
            </a:r>
            <a:r>
              <a:rPr lang="en-US" altLang="en-US" sz="1800"/>
              <a:t>their appointment </a:t>
            </a:r>
            <a:r>
              <a:rPr lang="en-US" altLang="en-US" sz="1800" dirty="0"/>
              <a:t>to serve of the PGIR</a:t>
            </a:r>
          </a:p>
          <a:p>
            <a:pPr algn="just" eaLnBrk="1" hangingPunct="1">
              <a:lnSpc>
                <a:spcPct val="120000"/>
              </a:lnSpc>
              <a:buFontTx/>
              <a:buNone/>
            </a:pPr>
            <a:endParaRPr lang="en-US" altLang="en-US" sz="1800" dirty="0"/>
          </a:p>
          <a:p>
            <a:pPr algn="just" eaLnBrk="1" hangingPunct="1">
              <a:lnSpc>
                <a:spcPct val="120000"/>
              </a:lnSpc>
              <a:buFontTx/>
              <a:buNone/>
            </a:pPr>
            <a:r>
              <a:rPr lang="en-US" altLang="en-US" sz="1800" dirty="0"/>
              <a:t>    Date/s for a PGIR meeting will be proposed and once agreed to this should be communicated to the Programming Committee and be reflected on the Parliamentary calendar.</a:t>
            </a:r>
          </a:p>
          <a:p>
            <a:pPr algn="just" eaLnBrk="1" hangingPunct="1">
              <a:lnSpc>
                <a:spcPct val="120000"/>
              </a:lnSpc>
              <a:buFontTx/>
              <a:buNone/>
            </a:pPr>
            <a:endParaRPr lang="en-US" altLang="en-US" sz="1800" dirty="0"/>
          </a:p>
          <a:p>
            <a:pPr eaLnBrk="1" hangingPunct="1">
              <a:lnSpc>
                <a:spcPct val="120000"/>
              </a:lnSpc>
              <a:buFontTx/>
              <a:buNone/>
            </a:pPr>
            <a:r>
              <a:rPr lang="en-US" altLang="en-US" sz="1800" b="1" dirty="0">
                <a:latin typeface="Arial" panose="020B0604020202020204" pitchFamily="34" charset="0"/>
              </a:rPr>
              <a:t>    </a:t>
            </a:r>
            <a:endParaRPr lang="en-ZA" sz="1800" dirty="0">
              <a:effectLst/>
              <a:latin typeface="Arial" panose="020B0604020202020204" pitchFamily="34" charset="0"/>
              <a:ea typeface="Calibri" panose="020F0502020204030204" pitchFamily="34" charset="0"/>
            </a:endParaRPr>
          </a:p>
          <a:p>
            <a:pPr marL="342900" lvl="0" indent="-342900">
              <a:lnSpc>
                <a:spcPct val="150000"/>
              </a:lnSpc>
              <a:buFont typeface="Arial" panose="020B0604020202020204" pitchFamily="34" charset="0"/>
              <a:buChar char="•"/>
              <a:tabLst>
                <a:tab pos="457200" algn="l"/>
                <a:tab pos="2637155" algn="ctr"/>
                <a:tab pos="5274310" algn="r"/>
              </a:tabLs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9096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TotalTime>
  <Words>693</Words>
  <Application>Microsoft Office PowerPoint</Application>
  <PresentationFormat>Widescreen</PresentationFormat>
  <Paragraphs>56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PARLIAMENTARY GROUP ON  INTERNATIONAL RELATIONS   </vt:lpstr>
      <vt:lpstr>THE PGIR vs Portfolio and Select Committees</vt:lpstr>
      <vt:lpstr>Establishment and composition of the PGIR</vt:lpstr>
      <vt:lpstr>PowerPoint Presentation</vt:lpstr>
      <vt:lpstr>Establishment and composition of the PGIR (continued)</vt:lpstr>
      <vt:lpstr>Focus Groups and Convenors</vt:lpstr>
      <vt:lpstr>1st PGIR Meeting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COMES IN HERE</dc:title>
  <dc:creator>vishaal lalla</dc:creator>
  <cp:lastModifiedBy>Shiehaam Brown</cp:lastModifiedBy>
  <cp:revision>14</cp:revision>
  <dcterms:created xsi:type="dcterms:W3CDTF">2024-05-28T08:00:46Z</dcterms:created>
  <dcterms:modified xsi:type="dcterms:W3CDTF">2024-08-05T10:16:22Z</dcterms:modified>
</cp:coreProperties>
</file>