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9" r:id="rId4"/>
    <p:sldId id="270" r:id="rId5"/>
    <p:sldId id="271" r:id="rId6"/>
    <p:sldId id="272" r:id="rId7"/>
    <p:sldId id="273" r:id="rId8"/>
    <p:sldId id="279" r:id="rId9"/>
    <p:sldId id="274" r:id="rId10"/>
    <p:sldId id="275" r:id="rId11"/>
    <p:sldId id="276" r:id="rId12"/>
    <p:sldId id="277" r:id="rId13"/>
    <p:sldId id="278"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79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AEA047-3D84-49B4-9F62-D7AF0E7153B2}" v="7" dt="2024-08-05T06:53:30.3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6327"/>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 Gabriel" userId="622bd189-3810-4274-abcd-80261b139797" providerId="ADAL" clId="{97AEA047-3D84-49B4-9F62-D7AF0E7153B2}"/>
    <pc:docChg chg="undo custSel addSld modSld">
      <pc:chgData name="Leon Gabriel" userId="622bd189-3810-4274-abcd-80261b139797" providerId="ADAL" clId="{97AEA047-3D84-49B4-9F62-D7AF0E7153B2}" dt="2024-08-05T08:03:42.027" v="3505" actId="255"/>
      <pc:docMkLst>
        <pc:docMk/>
      </pc:docMkLst>
      <pc:sldChg chg="modSp mod">
        <pc:chgData name="Leon Gabriel" userId="622bd189-3810-4274-abcd-80261b139797" providerId="ADAL" clId="{97AEA047-3D84-49B4-9F62-D7AF0E7153B2}" dt="2024-08-04T20:24:24.120" v="3163" actId="14100"/>
        <pc:sldMkLst>
          <pc:docMk/>
          <pc:sldMk cId="633589738" sldId="256"/>
        </pc:sldMkLst>
        <pc:spChg chg="mod">
          <ac:chgData name="Leon Gabriel" userId="622bd189-3810-4274-abcd-80261b139797" providerId="ADAL" clId="{97AEA047-3D84-49B4-9F62-D7AF0E7153B2}" dt="2024-08-04T20:24:24.120" v="3163" actId="14100"/>
          <ac:spMkLst>
            <pc:docMk/>
            <pc:sldMk cId="633589738" sldId="256"/>
            <ac:spMk id="6" creationId="{415AE309-D235-8B44-A45B-13394EF47A59}"/>
          </ac:spMkLst>
        </pc:spChg>
      </pc:sldChg>
      <pc:sldChg chg="modSp mod">
        <pc:chgData name="Leon Gabriel" userId="622bd189-3810-4274-abcd-80261b139797" providerId="ADAL" clId="{97AEA047-3D84-49B4-9F62-D7AF0E7153B2}" dt="2024-08-05T06:46:40.533" v="3165" actId="20577"/>
        <pc:sldMkLst>
          <pc:docMk/>
          <pc:sldMk cId="1882228361" sldId="257"/>
        </pc:sldMkLst>
        <pc:spChg chg="mod">
          <ac:chgData name="Leon Gabriel" userId="622bd189-3810-4274-abcd-80261b139797" providerId="ADAL" clId="{97AEA047-3D84-49B4-9F62-D7AF0E7153B2}" dt="2024-08-05T06:46:40.533" v="3165" actId="20577"/>
          <ac:spMkLst>
            <pc:docMk/>
            <pc:sldMk cId="1882228361" sldId="257"/>
            <ac:spMk id="3" creationId="{5D4863F2-1312-6E31-1E48-C5077868F5E7}"/>
          </ac:spMkLst>
        </pc:spChg>
      </pc:sldChg>
      <pc:sldChg chg="modSp mod">
        <pc:chgData name="Leon Gabriel" userId="622bd189-3810-4274-abcd-80261b139797" providerId="ADAL" clId="{97AEA047-3D84-49B4-9F62-D7AF0E7153B2}" dt="2024-08-04T18:31:26.952" v="1349" actId="6549"/>
        <pc:sldMkLst>
          <pc:docMk/>
          <pc:sldMk cId="2461241582" sldId="269"/>
        </pc:sldMkLst>
        <pc:spChg chg="mod">
          <ac:chgData name="Leon Gabriel" userId="622bd189-3810-4274-abcd-80261b139797" providerId="ADAL" clId="{97AEA047-3D84-49B4-9F62-D7AF0E7153B2}" dt="2024-08-04T18:31:26.952" v="1349" actId="6549"/>
          <ac:spMkLst>
            <pc:docMk/>
            <pc:sldMk cId="2461241582" sldId="269"/>
            <ac:spMk id="4" creationId="{4B30EB91-0158-BD47-E15B-7B2284D00D5A}"/>
          </ac:spMkLst>
        </pc:spChg>
      </pc:sldChg>
      <pc:sldChg chg="modSp add mod">
        <pc:chgData name="Leon Gabriel" userId="622bd189-3810-4274-abcd-80261b139797" providerId="ADAL" clId="{97AEA047-3D84-49B4-9F62-D7AF0E7153B2}" dt="2024-08-04T18:28:57.407" v="1202" actId="14100"/>
        <pc:sldMkLst>
          <pc:docMk/>
          <pc:sldMk cId="1582459195" sldId="270"/>
        </pc:sldMkLst>
        <pc:spChg chg="mod">
          <ac:chgData name="Leon Gabriel" userId="622bd189-3810-4274-abcd-80261b139797" providerId="ADAL" clId="{97AEA047-3D84-49B4-9F62-D7AF0E7153B2}" dt="2024-08-04T18:20:25.502" v="619" actId="14100"/>
          <ac:spMkLst>
            <pc:docMk/>
            <pc:sldMk cId="1582459195" sldId="270"/>
            <ac:spMk id="2" creationId="{59D0053F-C102-12B8-BB23-DE0518B91E5D}"/>
          </ac:spMkLst>
        </pc:spChg>
        <pc:spChg chg="mod">
          <ac:chgData name="Leon Gabriel" userId="622bd189-3810-4274-abcd-80261b139797" providerId="ADAL" clId="{97AEA047-3D84-49B4-9F62-D7AF0E7153B2}" dt="2024-08-04T18:28:57.407" v="1202" actId="14100"/>
          <ac:spMkLst>
            <pc:docMk/>
            <pc:sldMk cId="1582459195" sldId="270"/>
            <ac:spMk id="4" creationId="{4B30EB91-0158-BD47-E15B-7B2284D00D5A}"/>
          </ac:spMkLst>
        </pc:spChg>
      </pc:sldChg>
      <pc:sldChg chg="addSp delSp modSp add mod">
        <pc:chgData name="Leon Gabriel" userId="622bd189-3810-4274-abcd-80261b139797" providerId="ADAL" clId="{97AEA047-3D84-49B4-9F62-D7AF0E7153B2}" dt="2024-08-05T06:51:15.475" v="3295" actId="20577"/>
        <pc:sldMkLst>
          <pc:docMk/>
          <pc:sldMk cId="1391703305" sldId="271"/>
        </pc:sldMkLst>
        <pc:spChg chg="mod">
          <ac:chgData name="Leon Gabriel" userId="622bd189-3810-4274-abcd-80261b139797" providerId="ADAL" clId="{97AEA047-3D84-49B4-9F62-D7AF0E7153B2}" dt="2024-08-04T18:18:12.627" v="503" actId="20577"/>
          <ac:spMkLst>
            <pc:docMk/>
            <pc:sldMk cId="1391703305" sldId="271"/>
            <ac:spMk id="2" creationId="{59D0053F-C102-12B8-BB23-DE0518B91E5D}"/>
          </ac:spMkLst>
        </pc:spChg>
        <pc:spChg chg="mod">
          <ac:chgData name="Leon Gabriel" userId="622bd189-3810-4274-abcd-80261b139797" providerId="ADAL" clId="{97AEA047-3D84-49B4-9F62-D7AF0E7153B2}" dt="2024-08-05T06:51:15.475" v="3295" actId="20577"/>
          <ac:spMkLst>
            <pc:docMk/>
            <pc:sldMk cId="1391703305" sldId="271"/>
            <ac:spMk id="4" creationId="{4B30EB91-0158-BD47-E15B-7B2284D00D5A}"/>
          </ac:spMkLst>
        </pc:spChg>
        <pc:spChg chg="add del">
          <ac:chgData name="Leon Gabriel" userId="622bd189-3810-4274-abcd-80261b139797" providerId="ADAL" clId="{97AEA047-3D84-49B4-9F62-D7AF0E7153B2}" dt="2024-08-04T18:14:40.314" v="366" actId="478"/>
          <ac:spMkLst>
            <pc:docMk/>
            <pc:sldMk cId="1391703305" sldId="271"/>
            <ac:spMk id="6" creationId="{5EC5F6AE-5704-4229-B8A3-59E4029F7F39}"/>
          </ac:spMkLst>
        </pc:spChg>
      </pc:sldChg>
      <pc:sldChg chg="modSp add mod">
        <pc:chgData name="Leon Gabriel" userId="622bd189-3810-4274-abcd-80261b139797" providerId="ADAL" clId="{97AEA047-3D84-49B4-9F62-D7AF0E7153B2}" dt="2024-08-05T06:53:50.320" v="3342" actId="14100"/>
        <pc:sldMkLst>
          <pc:docMk/>
          <pc:sldMk cId="2786003195" sldId="272"/>
        </pc:sldMkLst>
        <pc:spChg chg="mod">
          <ac:chgData name="Leon Gabriel" userId="622bd189-3810-4274-abcd-80261b139797" providerId="ADAL" clId="{97AEA047-3D84-49B4-9F62-D7AF0E7153B2}" dt="2024-08-04T18:32:10.731" v="1386" actId="20577"/>
          <ac:spMkLst>
            <pc:docMk/>
            <pc:sldMk cId="2786003195" sldId="272"/>
            <ac:spMk id="2" creationId="{59D0053F-C102-12B8-BB23-DE0518B91E5D}"/>
          </ac:spMkLst>
        </pc:spChg>
        <pc:spChg chg="mod">
          <ac:chgData name="Leon Gabriel" userId="622bd189-3810-4274-abcd-80261b139797" providerId="ADAL" clId="{97AEA047-3D84-49B4-9F62-D7AF0E7153B2}" dt="2024-08-05T06:53:50.320" v="3342" actId="14100"/>
          <ac:spMkLst>
            <pc:docMk/>
            <pc:sldMk cId="2786003195" sldId="272"/>
            <ac:spMk id="4" creationId="{4B30EB91-0158-BD47-E15B-7B2284D00D5A}"/>
          </ac:spMkLst>
        </pc:spChg>
      </pc:sldChg>
      <pc:sldChg chg="modSp add mod">
        <pc:chgData name="Leon Gabriel" userId="622bd189-3810-4274-abcd-80261b139797" providerId="ADAL" clId="{97AEA047-3D84-49B4-9F62-D7AF0E7153B2}" dt="2024-08-04T19:56:54.867" v="3095" actId="207"/>
        <pc:sldMkLst>
          <pc:docMk/>
          <pc:sldMk cId="3261173300" sldId="273"/>
        </pc:sldMkLst>
        <pc:spChg chg="mod">
          <ac:chgData name="Leon Gabriel" userId="622bd189-3810-4274-abcd-80261b139797" providerId="ADAL" clId="{97AEA047-3D84-49B4-9F62-D7AF0E7153B2}" dt="2024-08-04T18:43:10.337" v="1980" actId="20577"/>
          <ac:spMkLst>
            <pc:docMk/>
            <pc:sldMk cId="3261173300" sldId="273"/>
            <ac:spMk id="2" creationId="{59D0053F-C102-12B8-BB23-DE0518B91E5D}"/>
          </ac:spMkLst>
        </pc:spChg>
        <pc:spChg chg="mod">
          <ac:chgData name="Leon Gabriel" userId="622bd189-3810-4274-abcd-80261b139797" providerId="ADAL" clId="{97AEA047-3D84-49B4-9F62-D7AF0E7153B2}" dt="2024-08-04T19:56:54.867" v="3095" actId="207"/>
          <ac:spMkLst>
            <pc:docMk/>
            <pc:sldMk cId="3261173300" sldId="273"/>
            <ac:spMk id="4" creationId="{4B30EB91-0158-BD47-E15B-7B2284D00D5A}"/>
          </ac:spMkLst>
        </pc:spChg>
      </pc:sldChg>
      <pc:sldChg chg="modSp add mod">
        <pc:chgData name="Leon Gabriel" userId="622bd189-3810-4274-abcd-80261b139797" providerId="ADAL" clId="{97AEA047-3D84-49B4-9F62-D7AF0E7153B2}" dt="2024-08-05T06:54:55.857" v="3349" actId="20577"/>
        <pc:sldMkLst>
          <pc:docMk/>
          <pc:sldMk cId="2086192982" sldId="274"/>
        </pc:sldMkLst>
        <pc:spChg chg="mod">
          <ac:chgData name="Leon Gabriel" userId="622bd189-3810-4274-abcd-80261b139797" providerId="ADAL" clId="{97AEA047-3D84-49B4-9F62-D7AF0E7153B2}" dt="2024-08-05T06:54:55.857" v="3349" actId="20577"/>
          <ac:spMkLst>
            <pc:docMk/>
            <pc:sldMk cId="2086192982" sldId="274"/>
            <ac:spMk id="4" creationId="{4B30EB91-0158-BD47-E15B-7B2284D00D5A}"/>
          </ac:spMkLst>
        </pc:spChg>
      </pc:sldChg>
      <pc:sldChg chg="modSp add mod">
        <pc:chgData name="Leon Gabriel" userId="622bd189-3810-4274-abcd-80261b139797" providerId="ADAL" clId="{97AEA047-3D84-49B4-9F62-D7AF0E7153B2}" dt="2024-08-05T07:26:27.029" v="3425" actId="1076"/>
        <pc:sldMkLst>
          <pc:docMk/>
          <pc:sldMk cId="403022560" sldId="275"/>
        </pc:sldMkLst>
        <pc:spChg chg="mod">
          <ac:chgData name="Leon Gabriel" userId="622bd189-3810-4274-abcd-80261b139797" providerId="ADAL" clId="{97AEA047-3D84-49B4-9F62-D7AF0E7153B2}" dt="2024-08-05T07:26:27.029" v="3425" actId="1076"/>
          <ac:spMkLst>
            <pc:docMk/>
            <pc:sldMk cId="403022560" sldId="275"/>
            <ac:spMk id="4" creationId="{4B30EB91-0158-BD47-E15B-7B2284D00D5A}"/>
          </ac:spMkLst>
        </pc:spChg>
      </pc:sldChg>
      <pc:sldChg chg="modSp add mod">
        <pc:chgData name="Leon Gabriel" userId="622bd189-3810-4274-abcd-80261b139797" providerId="ADAL" clId="{97AEA047-3D84-49B4-9F62-D7AF0E7153B2}" dt="2024-08-05T07:26:46.841" v="3429" actId="20577"/>
        <pc:sldMkLst>
          <pc:docMk/>
          <pc:sldMk cId="2761620920" sldId="276"/>
        </pc:sldMkLst>
        <pc:spChg chg="mod">
          <ac:chgData name="Leon Gabriel" userId="622bd189-3810-4274-abcd-80261b139797" providerId="ADAL" clId="{97AEA047-3D84-49B4-9F62-D7AF0E7153B2}" dt="2024-08-05T07:26:46.841" v="3429" actId="20577"/>
          <ac:spMkLst>
            <pc:docMk/>
            <pc:sldMk cId="2761620920" sldId="276"/>
            <ac:spMk id="4" creationId="{4B30EB91-0158-BD47-E15B-7B2284D00D5A}"/>
          </ac:spMkLst>
        </pc:spChg>
      </pc:sldChg>
      <pc:sldChg chg="modSp add mod">
        <pc:chgData name="Leon Gabriel" userId="622bd189-3810-4274-abcd-80261b139797" providerId="ADAL" clId="{97AEA047-3D84-49B4-9F62-D7AF0E7153B2}" dt="2024-08-04T20:04:42.664" v="3141" actId="1076"/>
        <pc:sldMkLst>
          <pc:docMk/>
          <pc:sldMk cId="1160616072" sldId="277"/>
        </pc:sldMkLst>
        <pc:spChg chg="mod">
          <ac:chgData name="Leon Gabriel" userId="622bd189-3810-4274-abcd-80261b139797" providerId="ADAL" clId="{97AEA047-3D84-49B4-9F62-D7AF0E7153B2}" dt="2024-08-04T20:04:42.664" v="3141" actId="1076"/>
          <ac:spMkLst>
            <pc:docMk/>
            <pc:sldMk cId="1160616072" sldId="277"/>
            <ac:spMk id="4" creationId="{4B30EB91-0158-BD47-E15B-7B2284D00D5A}"/>
          </ac:spMkLst>
        </pc:spChg>
      </pc:sldChg>
      <pc:sldChg chg="modSp add mod">
        <pc:chgData name="Leon Gabriel" userId="622bd189-3810-4274-abcd-80261b139797" providerId="ADAL" clId="{97AEA047-3D84-49B4-9F62-D7AF0E7153B2}" dt="2024-08-05T08:03:42.027" v="3505" actId="255"/>
        <pc:sldMkLst>
          <pc:docMk/>
          <pc:sldMk cId="2709007512" sldId="278"/>
        </pc:sldMkLst>
        <pc:spChg chg="mod">
          <ac:chgData name="Leon Gabriel" userId="622bd189-3810-4274-abcd-80261b139797" providerId="ADAL" clId="{97AEA047-3D84-49B4-9F62-D7AF0E7153B2}" dt="2024-08-05T08:02:46.994" v="3431" actId="20577"/>
          <ac:spMkLst>
            <pc:docMk/>
            <pc:sldMk cId="2709007512" sldId="278"/>
            <ac:spMk id="3" creationId="{5D4863F2-1312-6E31-1E48-C5077868F5E7}"/>
          </ac:spMkLst>
        </pc:spChg>
        <pc:spChg chg="mod">
          <ac:chgData name="Leon Gabriel" userId="622bd189-3810-4274-abcd-80261b139797" providerId="ADAL" clId="{97AEA047-3D84-49B4-9F62-D7AF0E7153B2}" dt="2024-08-05T08:03:42.027" v="3505" actId="255"/>
          <ac:spMkLst>
            <pc:docMk/>
            <pc:sldMk cId="2709007512" sldId="278"/>
            <ac:spMk id="4" creationId="{4B30EB91-0158-BD47-E15B-7B2284D00D5A}"/>
          </ac:spMkLst>
        </pc:spChg>
      </pc:sldChg>
      <pc:sldChg chg="modSp add mod">
        <pc:chgData name="Leon Gabriel" userId="622bd189-3810-4274-abcd-80261b139797" providerId="ADAL" clId="{97AEA047-3D84-49B4-9F62-D7AF0E7153B2}" dt="2024-08-05T07:28:34.182" v="3430" actId="113"/>
        <pc:sldMkLst>
          <pc:docMk/>
          <pc:sldMk cId="3587888776" sldId="279"/>
        </pc:sldMkLst>
        <pc:spChg chg="mod">
          <ac:chgData name="Leon Gabriel" userId="622bd189-3810-4274-abcd-80261b139797" providerId="ADAL" clId="{97AEA047-3D84-49B4-9F62-D7AF0E7153B2}" dt="2024-08-04T19:57:21.685" v="3107" actId="14100"/>
          <ac:spMkLst>
            <pc:docMk/>
            <pc:sldMk cId="3587888776" sldId="279"/>
            <ac:spMk id="2" creationId="{59D0053F-C102-12B8-BB23-DE0518B91E5D}"/>
          </ac:spMkLst>
        </pc:spChg>
        <pc:spChg chg="mod">
          <ac:chgData name="Leon Gabriel" userId="622bd189-3810-4274-abcd-80261b139797" providerId="ADAL" clId="{97AEA047-3D84-49B4-9F62-D7AF0E7153B2}" dt="2024-08-05T07:28:34.182" v="3430" actId="113"/>
          <ac:spMkLst>
            <pc:docMk/>
            <pc:sldMk cId="3587888776" sldId="279"/>
            <ac:spMk id="4" creationId="{4B30EB91-0158-BD47-E15B-7B2284D00D5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495DC-61EB-C533-4972-E9513396FA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903B667-678E-6E86-65A2-3747F8B96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B1B4984-2E55-9B8F-C5BF-46DCD8957077}"/>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269B0A7A-468E-397D-D426-6C911C7545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93EEDB7-AC23-B0FC-BEB0-889B37A8BA99}"/>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28695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33F71-7481-87D9-C779-9FA1EDD2290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92464D8-532F-6A9F-69FE-FF4CC270AF4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D628E4-76C1-A370-7239-4EEC4B610A0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A80E28AA-52BE-35CA-2CCF-2B5536A2C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F800F8-8846-43F4-63BC-FA8BA07AC95A}"/>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8622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D732E3-92A5-7033-A989-EFF6E625617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465CA8-2B2B-7ED0-76A6-F082C754350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F7D902A-DFCA-5D84-C709-B47C95D4ACD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E3A93746-C577-D4B8-ABBA-E9A4F0B95F0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BDCCDC-2079-A392-9169-BF7BAB27B97B}"/>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2646498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152D4-C586-6CDA-C6E9-49E3C6127410}"/>
              </a:ext>
            </a:extLst>
          </p:cNvPr>
          <p:cNvSpPr>
            <a:spLocks noGrp="1"/>
          </p:cNvSpPr>
          <p:nvPr>
            <p:ph type="title" hasCustomPrompt="1"/>
          </p:nvPr>
        </p:nvSpPr>
        <p:spPr>
          <a:xfrm>
            <a:off x="838201" y="365125"/>
            <a:ext cx="9114692" cy="1325563"/>
          </a:xfrm>
        </p:spPr>
        <p:txBody>
          <a:bodyPr>
            <a:normAutofit/>
          </a:bodyPr>
          <a:lstStyle>
            <a:lvl1pPr>
              <a:defRPr sz="3200" b="1" i="0">
                <a:solidFill>
                  <a:srgbClr val="AB7942"/>
                </a:solidFill>
                <a:latin typeface="Arial" panose="020B0604020202020204" pitchFamily="34" charset="0"/>
                <a:cs typeface="Arial" panose="020B0604020202020204" pitchFamily="34" charset="0"/>
              </a:defRPr>
            </a:lvl1pPr>
          </a:lstStyle>
          <a:p>
            <a:r>
              <a:rPr lang="en-GB" dirty="0"/>
              <a:t>HEADING COMES IN HERE</a:t>
            </a:r>
            <a:endParaRPr lang="en-US" dirty="0"/>
          </a:p>
        </p:txBody>
      </p:sp>
      <p:sp>
        <p:nvSpPr>
          <p:cNvPr id="3" name="Content Placeholder 2">
            <a:extLst>
              <a:ext uri="{FF2B5EF4-FFF2-40B4-BE49-F238E27FC236}">
                <a16:creationId xmlns:a16="http://schemas.microsoft.com/office/drawing/2014/main" id="{6ECA4F34-B81A-2293-1C6C-5C997FB363B8}"/>
              </a:ext>
            </a:extLst>
          </p:cNvPr>
          <p:cNvSpPr>
            <a:spLocks noGrp="1"/>
          </p:cNvSpPr>
          <p:nvPr>
            <p:ph idx="1"/>
          </p:nvPr>
        </p:nvSpPr>
        <p:spPr>
          <a:xfrm>
            <a:off x="838200" y="1825625"/>
            <a:ext cx="911469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6C5489D3-B95E-0674-D244-57EE02CE4C7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C5922AA7-233A-A734-D932-6D21EC304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0182D-A950-4313-5F84-6C4E06B473AC}"/>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41939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387B-C033-F03C-F596-22E2847C64D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4D4AAE-202F-1B9C-E7FC-83B619DA93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8E3DAE-539A-0870-9769-D7B8D4DA4B0A}"/>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E62FACC5-2A11-F23C-9FAF-8FE578EC2A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17F098-CF75-3751-0D4A-54A9B6453280}"/>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856731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46EC-30EA-2C60-9E36-C88D74E32DA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71AD8D0-4BED-11F9-597B-A86B8B90117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7C6BE93-CF57-5940-A413-5FF6995592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4E01A54-D32C-071C-BB65-A53E04CD37EB}"/>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6" name="Footer Placeholder 5">
            <a:extLst>
              <a:ext uri="{FF2B5EF4-FFF2-40B4-BE49-F238E27FC236}">
                <a16:creationId xmlns:a16="http://schemas.microsoft.com/office/drawing/2014/main" id="{34CC4995-92A7-2E9D-1967-DDA7947C91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61F726-363B-4B33-09DD-2E3E53F71ECE}"/>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648811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4DA2-C033-5FC6-BFDF-966FA1FDD64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C9F618-0A00-B9D4-93F9-EEFC10A0B6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5E7918E-5692-BFE5-6964-350D8995A48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15B8825-138D-3763-8F77-7EC302C759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0FF4104-2338-3229-A8DA-03DCC12659F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0C668A-B249-59C3-8CFE-6D6124717FEE}"/>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8" name="Footer Placeholder 7">
            <a:extLst>
              <a:ext uri="{FF2B5EF4-FFF2-40B4-BE49-F238E27FC236}">
                <a16:creationId xmlns:a16="http://schemas.microsoft.com/office/drawing/2014/main" id="{91B06920-A088-C943-DEDC-6FE33372200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1C5E20-5594-308F-4644-369E6EB06429}"/>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519725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A4E9-981E-A3C8-B845-EA5B930229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D25A4D5-2307-A353-7698-E79CE81F6BB4}"/>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4" name="Footer Placeholder 3">
            <a:extLst>
              <a:ext uri="{FF2B5EF4-FFF2-40B4-BE49-F238E27FC236}">
                <a16:creationId xmlns:a16="http://schemas.microsoft.com/office/drawing/2014/main" id="{834748CC-6308-CC95-7AEA-9506A8B08B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CFF9E5-7D5A-3C83-472F-86C844E44EC8}"/>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316485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56BC18-183D-9AD1-FF42-D2F1FE019520}"/>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3" name="Footer Placeholder 2">
            <a:extLst>
              <a:ext uri="{FF2B5EF4-FFF2-40B4-BE49-F238E27FC236}">
                <a16:creationId xmlns:a16="http://schemas.microsoft.com/office/drawing/2014/main" id="{D4530233-A9FD-2696-2D87-14F64A299B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FF10F5A-9409-3379-A868-F1CE3B1E2211}"/>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190668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E5C0-FC42-79EF-65FA-6A7D5F60A95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1C22C95-6C7B-DC09-4805-152B0E7B3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5DB5A2-F0C2-98FA-A987-38AAE5FF8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C2DCBA9-3961-DB51-D5D3-8A51901DDDCE}"/>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6" name="Footer Placeholder 5">
            <a:extLst>
              <a:ext uri="{FF2B5EF4-FFF2-40B4-BE49-F238E27FC236}">
                <a16:creationId xmlns:a16="http://schemas.microsoft.com/office/drawing/2014/main" id="{F0698EDA-4AEB-4FB0-DF18-D22590C84F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082A9DE-2D77-C024-9085-2758C9265327}"/>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129494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6E0B-2C83-2C17-92F5-A6EC4763776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4DAD9D1-64CB-42AB-C964-CB4F2059D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3EAE872-3BB6-B359-B2AC-E0C3F3CA2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04D2EFB-5DF2-3572-95ED-77012A8BA231}"/>
              </a:ext>
            </a:extLst>
          </p:cNvPr>
          <p:cNvSpPr>
            <a:spLocks noGrp="1"/>
          </p:cNvSpPr>
          <p:nvPr>
            <p:ph type="dt" sz="half" idx="10"/>
          </p:nvPr>
        </p:nvSpPr>
        <p:spPr/>
        <p:txBody>
          <a:bodyPr/>
          <a:lstStyle/>
          <a:p>
            <a:fld id="{E0EEF0A5-542F-AA4E-AF5A-50D90151EDB2}" type="datetimeFigureOut">
              <a:rPr lang="en-US" smtClean="0"/>
              <a:t>8/5/2024</a:t>
            </a:fld>
            <a:endParaRPr lang="en-US" dirty="0"/>
          </a:p>
        </p:txBody>
      </p:sp>
      <p:sp>
        <p:nvSpPr>
          <p:cNvPr id="6" name="Footer Placeholder 5">
            <a:extLst>
              <a:ext uri="{FF2B5EF4-FFF2-40B4-BE49-F238E27FC236}">
                <a16:creationId xmlns:a16="http://schemas.microsoft.com/office/drawing/2014/main" id="{742DE710-3752-7559-39DA-C1CEE1B24D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0CF72F-15A9-B833-9ACC-2BF0464064DA}"/>
              </a:ext>
            </a:extLst>
          </p:cNvPr>
          <p:cNvSpPr>
            <a:spLocks noGrp="1"/>
          </p:cNvSpPr>
          <p:nvPr>
            <p:ph type="sldNum" sz="quarter" idx="12"/>
          </p:nvPr>
        </p:nvSpPr>
        <p:spPr/>
        <p:txBody>
          <a:bodyPr/>
          <a:lstStyle/>
          <a:p>
            <a:fld id="{86C71136-B92B-A045-8344-284F6A7D3AEB}" type="slidenum">
              <a:rPr lang="en-US" smtClean="0"/>
              <a:t>‹#›</a:t>
            </a:fld>
            <a:endParaRPr lang="en-US" dirty="0"/>
          </a:p>
        </p:txBody>
      </p:sp>
    </p:spTree>
    <p:extLst>
      <p:ext uri="{BB962C8B-B14F-4D97-AF65-F5344CB8AC3E}">
        <p14:creationId xmlns:p14="http://schemas.microsoft.com/office/powerpoint/2010/main" val="334723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1E77A-E3CB-6F60-D4D8-317FAB3CEC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4AA36DCB-DF5C-CDFE-5C36-CCB6737740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D165D6-0CC1-597C-1C0F-6D0697AA6F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EEF0A5-542F-AA4E-AF5A-50D90151EDB2}" type="datetimeFigureOut">
              <a:rPr lang="en-US" smtClean="0"/>
              <a:t>8/5/2024</a:t>
            </a:fld>
            <a:endParaRPr lang="en-US" dirty="0"/>
          </a:p>
        </p:txBody>
      </p:sp>
      <p:sp>
        <p:nvSpPr>
          <p:cNvPr id="5" name="Footer Placeholder 4">
            <a:extLst>
              <a:ext uri="{FF2B5EF4-FFF2-40B4-BE49-F238E27FC236}">
                <a16:creationId xmlns:a16="http://schemas.microsoft.com/office/drawing/2014/main" id="{A3C02CEB-AFD9-D5FF-052B-A6E63D5B46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BB6FAD-271C-8CDE-3307-69727D048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71136-B92B-A045-8344-284F6A7D3AEB}" type="slidenum">
              <a:rPr lang="en-US" smtClean="0"/>
              <a:t>‹#›</a:t>
            </a:fld>
            <a:endParaRPr lang="en-US" dirty="0"/>
          </a:p>
        </p:txBody>
      </p:sp>
    </p:spTree>
    <p:extLst>
      <p:ext uri="{BB962C8B-B14F-4D97-AF65-F5344CB8AC3E}">
        <p14:creationId xmlns:p14="http://schemas.microsoft.com/office/powerpoint/2010/main" val="84225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15AE309-D235-8B44-A45B-13394EF47A59}"/>
              </a:ext>
            </a:extLst>
          </p:cNvPr>
          <p:cNvSpPr>
            <a:spLocks noGrp="1"/>
          </p:cNvSpPr>
          <p:nvPr>
            <p:ph type="ctrTitle"/>
          </p:nvPr>
        </p:nvSpPr>
        <p:spPr>
          <a:xfrm>
            <a:off x="7326262" y="1919259"/>
            <a:ext cx="4235569" cy="2350815"/>
          </a:xfrm>
          <a:prstGeom prst="rect">
            <a:avLst/>
          </a:prstGeom>
        </p:spPr>
        <p:txBody>
          <a:bodyPr anchor="t">
            <a:normAutofit fontScale="90000"/>
          </a:bodyPr>
          <a:lstStyle/>
          <a:p>
            <a:r>
              <a:rPr lang="en-US" sz="3600" b="1" dirty="0">
                <a:solidFill>
                  <a:srgbClr val="AB7942"/>
                </a:solidFill>
                <a:latin typeface="Arial" panose="020B0604020202020204" pitchFamily="34" charset="0"/>
                <a:cs typeface="Arial" panose="020B0604020202020204" pitchFamily="34" charset="0"/>
              </a:rPr>
              <a:t>LEGACY REPORT OF THE 6</a:t>
            </a:r>
            <a:r>
              <a:rPr lang="en-US" sz="3600" b="1" baseline="30000" dirty="0">
                <a:solidFill>
                  <a:srgbClr val="AB7942"/>
                </a:solidFill>
                <a:latin typeface="Arial" panose="020B0604020202020204" pitchFamily="34" charset="0"/>
                <a:cs typeface="Arial" panose="020B0604020202020204" pitchFamily="34" charset="0"/>
              </a:rPr>
              <a:t>TH</a:t>
            </a:r>
            <a:r>
              <a:rPr lang="en-US" sz="3600" b="1" dirty="0">
                <a:solidFill>
                  <a:srgbClr val="AB7942"/>
                </a:solidFill>
                <a:latin typeface="Arial" panose="020B0604020202020204" pitchFamily="34" charset="0"/>
                <a:cs typeface="Arial" panose="020B0604020202020204" pitchFamily="34" charset="0"/>
              </a:rPr>
              <a:t> PARLIAMENT: KEY ISSUES FOR COMMITTEES</a:t>
            </a:r>
          </a:p>
        </p:txBody>
      </p:sp>
      <p:pic>
        <p:nvPicPr>
          <p:cNvPr id="7" name="Picture 6" descr="A white flag with green text&#10;&#10;Description automatically generated">
            <a:extLst>
              <a:ext uri="{FF2B5EF4-FFF2-40B4-BE49-F238E27FC236}">
                <a16:creationId xmlns:a16="http://schemas.microsoft.com/office/drawing/2014/main" id="{375CA8DF-073F-A7E4-A8C0-33EE3D66402C}"/>
              </a:ext>
            </a:extLst>
          </p:cNvPr>
          <p:cNvPicPr>
            <a:picLocks noChangeAspect="1"/>
          </p:cNvPicPr>
          <p:nvPr/>
        </p:nvPicPr>
        <p:blipFill>
          <a:blip r:embed="rId3"/>
          <a:stretch>
            <a:fillRect/>
          </a:stretch>
        </p:blipFill>
        <p:spPr>
          <a:xfrm>
            <a:off x="7704082" y="932838"/>
            <a:ext cx="3069427" cy="1023143"/>
          </a:xfrm>
          <a:prstGeom prst="rect">
            <a:avLst/>
          </a:prstGeom>
        </p:spPr>
      </p:pic>
      <p:sp>
        <p:nvSpPr>
          <p:cNvPr id="8" name="Subtitle 2">
            <a:extLst>
              <a:ext uri="{FF2B5EF4-FFF2-40B4-BE49-F238E27FC236}">
                <a16:creationId xmlns:a16="http://schemas.microsoft.com/office/drawing/2014/main" id="{6031E96B-E844-026F-C428-0DCB06217C69}"/>
              </a:ext>
            </a:extLst>
          </p:cNvPr>
          <p:cNvSpPr txBox="1">
            <a:spLocks/>
          </p:cNvSpPr>
          <p:nvPr/>
        </p:nvSpPr>
        <p:spPr>
          <a:xfrm>
            <a:off x="8337130" y="5404294"/>
            <a:ext cx="3268717" cy="104173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latin typeface="Arial" panose="020B0604020202020204" pitchFamily="34" charset="0"/>
                <a:cs typeface="Arial" panose="020B0604020202020204" pitchFamily="34" charset="0"/>
              </a:rPr>
              <a:t>Leon Gabriel</a:t>
            </a:r>
          </a:p>
          <a:p>
            <a:pPr marL="0" indent="0" algn="ctr">
              <a:buFont typeface="Arial" panose="020B0604020202020204" pitchFamily="34" charset="0"/>
              <a:buNone/>
            </a:pPr>
            <a:r>
              <a:rPr lang="en-US" sz="2000" b="1" dirty="0">
                <a:latin typeface="Arial" panose="020B0604020202020204" pitchFamily="34" charset="0"/>
                <a:cs typeface="Arial" panose="020B0604020202020204" pitchFamily="34" charset="0"/>
              </a:rPr>
              <a:t>Division Manager: Knowledge and Information Services</a:t>
            </a:r>
          </a:p>
          <a:p>
            <a:pPr marL="0" indent="0" algn="ctr">
              <a:buFont typeface="Arial" panose="020B0604020202020204" pitchFamily="34" charset="0"/>
              <a:buNone/>
            </a:pPr>
            <a:r>
              <a:rPr lang="en-US" sz="2000" b="1" dirty="0">
                <a:latin typeface="Arial" panose="020B0604020202020204" pitchFamily="34" charset="0"/>
                <a:cs typeface="Arial" panose="020B0604020202020204" pitchFamily="34" charset="0"/>
              </a:rPr>
              <a:t>4 August 2024</a:t>
            </a:r>
          </a:p>
        </p:txBody>
      </p:sp>
    </p:spTree>
    <p:extLst>
      <p:ext uri="{BB962C8B-B14F-4D97-AF65-F5344CB8AC3E}">
        <p14:creationId xmlns:p14="http://schemas.microsoft.com/office/powerpoint/2010/main" val="633589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RECOMMENDATIONS FROM KEY REPORTS</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400513" y="1052422"/>
            <a:ext cx="10023894" cy="54691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US" sz="1600" b="1" spc="30" dirty="0">
                <a:solidFill>
                  <a:srgbClr val="000000"/>
                </a:solidFill>
              </a:rPr>
              <a:t>Parliament to ensure that adequate funds are allocated, particularly to committees</a:t>
            </a:r>
            <a:r>
              <a:rPr lang="en-US" sz="1600" spc="30" dirty="0">
                <a:solidFill>
                  <a:srgbClr val="000000"/>
                </a:solidFill>
              </a:rPr>
              <a:t>, to enable effective oversight - Parliament is in ongoing consultations with National Treasury for more resources in fulfilment of its constitutional mandate</a:t>
            </a:r>
            <a:endParaRPr lang="en-ZA" sz="1600" spc="30" dirty="0">
              <a:solidFill>
                <a:srgbClr val="000000"/>
              </a:solidFill>
            </a:endParaRPr>
          </a:p>
          <a:p>
            <a:pPr>
              <a:lnSpc>
                <a:spcPct val="170000"/>
              </a:lnSpc>
              <a:spcBef>
                <a:spcPts val="0"/>
              </a:spcBef>
            </a:pPr>
            <a:r>
              <a:rPr lang="en-US" sz="1600" spc="30" dirty="0">
                <a:solidFill>
                  <a:srgbClr val="000000"/>
                </a:solidFill>
              </a:rPr>
              <a:t>Subject to budgetary restraints, the </a:t>
            </a:r>
            <a:r>
              <a:rPr lang="en-US" sz="1600" b="1" spc="30" dirty="0">
                <a:solidFill>
                  <a:srgbClr val="000000"/>
                </a:solidFill>
              </a:rPr>
              <a:t>scale and skills of the research and technical assistance made available to committees be enhanced</a:t>
            </a:r>
          </a:p>
          <a:p>
            <a:pPr>
              <a:lnSpc>
                <a:spcPct val="170000"/>
              </a:lnSpc>
              <a:spcBef>
                <a:spcPts val="0"/>
              </a:spcBef>
            </a:pPr>
            <a:r>
              <a:rPr lang="en-US" sz="1600" spc="30" dirty="0">
                <a:solidFill>
                  <a:srgbClr val="000000"/>
                </a:solidFill>
              </a:rPr>
              <a:t>The Commission opined that </a:t>
            </a:r>
            <a:r>
              <a:rPr lang="en-US" sz="1600" b="1" spc="30" dirty="0">
                <a:solidFill>
                  <a:srgbClr val="000000"/>
                </a:solidFill>
              </a:rPr>
              <a:t>weaknesses in Parliamentary oversight and Executive accountability</a:t>
            </a:r>
            <a:r>
              <a:rPr lang="en-US" sz="1600" spc="30" dirty="0">
                <a:solidFill>
                  <a:srgbClr val="000000"/>
                </a:solidFill>
              </a:rPr>
              <a:t> had, over time, contributed to corruption and maladministration, and it was on this basis that it recommended that Parliament consider reforms to improve its procedures</a:t>
            </a:r>
          </a:p>
          <a:p>
            <a:pPr>
              <a:lnSpc>
                <a:spcPct val="170000"/>
              </a:lnSpc>
              <a:spcBef>
                <a:spcPts val="0"/>
              </a:spcBef>
            </a:pPr>
            <a:r>
              <a:rPr lang="en-US" sz="1600" spc="30" dirty="0">
                <a:solidFill>
                  <a:srgbClr val="000000"/>
                </a:solidFill>
              </a:rPr>
              <a:t>The Commission indicated that the </a:t>
            </a:r>
            <a:r>
              <a:rPr lang="en-US" sz="1600" b="1" spc="30" dirty="0">
                <a:solidFill>
                  <a:srgbClr val="000000"/>
                </a:solidFill>
              </a:rPr>
              <a:t>Executive had not always taken account of parliamentary resolutions and reported thereon</a:t>
            </a:r>
            <a:r>
              <a:rPr lang="en-US" sz="1600" spc="30" dirty="0">
                <a:solidFill>
                  <a:srgbClr val="000000"/>
                </a:solidFill>
              </a:rPr>
              <a:t>, and therefore urged Parliament to take steps to address this.</a:t>
            </a:r>
            <a:endParaRPr lang="en-ZA" sz="1600" spc="30" dirty="0">
              <a:solidFill>
                <a:srgbClr val="000000"/>
              </a:solidFill>
            </a:endParaRPr>
          </a:p>
          <a:p>
            <a:pPr>
              <a:lnSpc>
                <a:spcPct val="170000"/>
              </a:lnSpc>
              <a:spcBef>
                <a:spcPts val="0"/>
              </a:spcBef>
            </a:pPr>
            <a:r>
              <a:rPr lang="en-US" sz="1600" spc="30" dirty="0">
                <a:solidFill>
                  <a:srgbClr val="000000"/>
                </a:solidFill>
              </a:rPr>
              <a:t>Rules Committee agreed to the following –</a:t>
            </a:r>
            <a:endParaRPr lang="en-ZA" sz="1600" spc="30" dirty="0">
              <a:solidFill>
                <a:srgbClr val="000000"/>
              </a:solidFill>
            </a:endParaRPr>
          </a:p>
          <a:p>
            <a:pPr lvl="0">
              <a:lnSpc>
                <a:spcPct val="170000"/>
              </a:lnSpc>
              <a:spcBef>
                <a:spcPts val="0"/>
              </a:spcBef>
              <a:tabLst>
                <a:tab pos="457200" algn="l"/>
              </a:tabLst>
            </a:pPr>
            <a:r>
              <a:rPr lang="en-US" sz="1600" spc="30" dirty="0">
                <a:solidFill>
                  <a:srgbClr val="000000"/>
                </a:solidFill>
              </a:rPr>
              <a:t>Recommendations emanating from committee activities, insofar as they should be substantiated and specific (e.g., include timeframes) and relate to a matter within the purview of the Assembly;</a:t>
            </a:r>
            <a:endParaRPr lang="en-ZA" sz="1600" spc="30" dirty="0">
              <a:solidFill>
                <a:srgbClr val="000000"/>
              </a:solidFill>
            </a:endParaRPr>
          </a:p>
          <a:p>
            <a:pPr>
              <a:lnSpc>
                <a:spcPct val="170000"/>
              </a:lnSpc>
              <a:spcBef>
                <a:spcPts val="0"/>
              </a:spcBef>
            </a:pPr>
            <a:endParaRPr lang="en-ZA" sz="1600" spc="30" dirty="0">
              <a:solidFill>
                <a:srgbClr val="000000"/>
              </a:solidFill>
              <a:effectLst/>
              <a:ea typeface="Times New Roman" panose="02020603050405020304" pitchFamily="18" charset="0"/>
            </a:endParaRPr>
          </a:p>
          <a:p>
            <a:pPr>
              <a:lnSpc>
                <a:spcPct val="170000"/>
              </a:lnSpc>
              <a:spcBef>
                <a:spcPts val="0"/>
              </a:spcBef>
            </a:pPr>
            <a:endParaRPr lang="en-ZA" sz="1600" dirty="0">
              <a:ea typeface="Calibri" panose="020F0502020204030204" pitchFamily="34" charset="0"/>
            </a:endParaRPr>
          </a:p>
          <a:p>
            <a:pPr>
              <a:lnSpc>
                <a:spcPct val="170000"/>
              </a:lnSpc>
              <a:spcBef>
                <a:spcPts val="0"/>
              </a:spcBef>
            </a:pPr>
            <a:endParaRPr lang="en-ZA" sz="1600" dirty="0">
              <a:ea typeface="Calibri" panose="020F0502020204030204" pitchFamily="34" charset="0"/>
            </a:endParaRPr>
          </a:p>
          <a:p>
            <a:pPr>
              <a:lnSpc>
                <a:spcPct val="170000"/>
              </a:lnSpc>
              <a:spcBef>
                <a:spcPts val="0"/>
              </a:spcBef>
            </a:pPr>
            <a:endParaRPr lang="en-ZA" sz="1600" dirty="0">
              <a:ea typeface="Calibri" panose="020F0502020204030204" pitchFamily="34" charset="0"/>
            </a:endParaRPr>
          </a:p>
          <a:p>
            <a:endParaRPr lang="en-US" sz="1600" dirty="0"/>
          </a:p>
        </p:txBody>
      </p:sp>
    </p:spTree>
    <p:extLst>
      <p:ext uri="{BB962C8B-B14F-4D97-AF65-F5344CB8AC3E}">
        <p14:creationId xmlns:p14="http://schemas.microsoft.com/office/powerpoint/2010/main" val="4030225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RECOMMENDATIONS FROM KEY REPORTS</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527034" y="1112808"/>
            <a:ext cx="9420046" cy="5287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US" sz="1600" b="1" spc="30" dirty="0">
                <a:solidFill>
                  <a:srgbClr val="000000"/>
                </a:solidFill>
              </a:rPr>
              <a:t>Recommendations referred to portfolio, select, joint and standing committees of Parliament:</a:t>
            </a:r>
            <a:endParaRPr lang="en-ZA" sz="1600" b="1" spc="30" dirty="0">
              <a:solidFill>
                <a:srgbClr val="000000"/>
              </a:solidFill>
            </a:endParaRPr>
          </a:p>
          <a:p>
            <a:pPr>
              <a:lnSpc>
                <a:spcPct val="170000"/>
              </a:lnSpc>
              <a:spcBef>
                <a:spcPts val="0"/>
              </a:spcBef>
            </a:pPr>
            <a:r>
              <a:rPr lang="en-US" sz="1600" spc="30" dirty="0">
                <a:solidFill>
                  <a:srgbClr val="000000"/>
                </a:solidFill>
              </a:rPr>
              <a:t>Parliament’s Implementation Plan proposed that the relevant parliamentary committees (22 in all) should oversee Executive action in respect of the Commission’s recommendations,</a:t>
            </a:r>
          </a:p>
          <a:p>
            <a:pPr>
              <a:lnSpc>
                <a:spcPct val="170000"/>
              </a:lnSpc>
              <a:spcBef>
                <a:spcPts val="0"/>
              </a:spcBef>
            </a:pPr>
            <a:r>
              <a:rPr lang="en-US" sz="1600" spc="30" dirty="0">
                <a:solidFill>
                  <a:srgbClr val="000000"/>
                </a:solidFill>
              </a:rPr>
              <a:t>Recommendations referred to Committees included:</a:t>
            </a:r>
            <a:endParaRPr lang="en-ZA" sz="1600" spc="30" dirty="0">
              <a:solidFill>
                <a:srgbClr val="000000"/>
              </a:solidFill>
            </a:endParaRPr>
          </a:p>
          <a:p>
            <a:pPr lvl="1">
              <a:lnSpc>
                <a:spcPct val="170000"/>
              </a:lnSpc>
              <a:spcBef>
                <a:spcPts val="0"/>
              </a:spcBef>
            </a:pPr>
            <a:r>
              <a:rPr lang="en-US" sz="1600" spc="30" dirty="0">
                <a:solidFill>
                  <a:srgbClr val="000000"/>
                </a:solidFill>
              </a:rPr>
              <a:t> Recommendations on criminal investigations and prosecutions, which are currently receiving attention from law enforcement agencies through a Joint Task Force, working in collaboration with other agencies, including South African Revenue Service (SARS) and the Financial Intelligence Centre (FIC).</a:t>
            </a:r>
          </a:p>
          <a:p>
            <a:pPr lvl="1">
              <a:lnSpc>
                <a:spcPct val="170000"/>
              </a:lnSpc>
              <a:spcBef>
                <a:spcPts val="0"/>
              </a:spcBef>
            </a:pPr>
            <a:r>
              <a:rPr lang="en-US" sz="1600" spc="30" dirty="0">
                <a:solidFill>
                  <a:srgbClr val="000000"/>
                </a:solidFill>
              </a:rPr>
              <a:t>In terms of the Plan, committees are required to report on a quarterly basis on oversight matters related to the implementation of the Commission’s recommendations.</a:t>
            </a:r>
            <a:endParaRPr lang="en-ZA" sz="1600" spc="30" dirty="0">
              <a:solidFill>
                <a:srgbClr val="000000"/>
              </a:solidFill>
            </a:endParaRPr>
          </a:p>
          <a:p>
            <a:pPr algn="l">
              <a:lnSpc>
                <a:spcPct val="150000"/>
              </a:lnSpc>
            </a:pPr>
            <a:endParaRPr lang="en-ZA" sz="16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en-US" sz="1600" dirty="0">
              <a:effectLst/>
              <a:latin typeface="Times New Roman" panose="02020603050405020304" pitchFamily="18" charset="0"/>
              <a:ea typeface="Aptos" panose="020B0004020202020204" pitchFamily="34" charset="0"/>
            </a:endParaRPr>
          </a:p>
          <a:p>
            <a:pPr marL="342900" lvl="0" indent="-342900" algn="just">
              <a:lnSpc>
                <a:spcPct val="150000"/>
              </a:lnSpc>
              <a:buFont typeface="Arial" panose="020B0604020202020204" pitchFamily="34" charset="0"/>
              <a:buChar char="•"/>
              <a:tabLst>
                <a:tab pos="457200" algn="l"/>
              </a:tabLst>
            </a:pPr>
            <a:endParaRPr lang="en-ZA" sz="1600" dirty="0">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n-ZA" sz="16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70000"/>
              </a:lnSpc>
              <a:spcBef>
                <a:spcPts val="0"/>
              </a:spcBef>
            </a:pPr>
            <a:endParaRPr lang="en-ZA" sz="1600" dirty="0">
              <a:ea typeface="Calibri" panose="020F0502020204030204" pitchFamily="34" charset="0"/>
            </a:endParaRPr>
          </a:p>
          <a:p>
            <a:pPr>
              <a:lnSpc>
                <a:spcPct val="170000"/>
              </a:lnSpc>
              <a:spcBef>
                <a:spcPts val="0"/>
              </a:spcBef>
            </a:pPr>
            <a:endParaRPr lang="en-ZA" sz="1600" dirty="0">
              <a:ea typeface="Calibri" panose="020F0502020204030204" pitchFamily="34" charset="0"/>
            </a:endParaRPr>
          </a:p>
          <a:p>
            <a:pPr>
              <a:lnSpc>
                <a:spcPct val="170000"/>
              </a:lnSpc>
              <a:spcBef>
                <a:spcPts val="0"/>
              </a:spcBef>
            </a:pPr>
            <a:endParaRPr lang="en-ZA" sz="1600" dirty="0">
              <a:ea typeface="Calibri" panose="020F0502020204030204" pitchFamily="34" charset="0"/>
            </a:endParaRPr>
          </a:p>
          <a:p>
            <a:endParaRPr lang="en-US" sz="1600" dirty="0"/>
          </a:p>
        </p:txBody>
      </p:sp>
    </p:spTree>
    <p:extLst>
      <p:ext uri="{BB962C8B-B14F-4D97-AF65-F5344CB8AC3E}">
        <p14:creationId xmlns:p14="http://schemas.microsoft.com/office/powerpoint/2010/main" val="276162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RECOMMENDATIONS FROM KEY REPORTS</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527034" y="948906"/>
            <a:ext cx="9420046" cy="5287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50000"/>
              </a:lnSpc>
              <a:buFont typeface="Arial" panose="020B0604020202020204" pitchFamily="34" charset="0"/>
              <a:buChar char="•"/>
              <a:tabLst>
                <a:tab pos="457200" algn="l"/>
              </a:tabLst>
            </a:pPr>
            <a:r>
              <a:rPr lang="en-US" sz="1600" b="1" dirty="0">
                <a:effectLst/>
                <a:ea typeface="Aptos" panose="020B0004020202020204" pitchFamily="34" charset="0"/>
              </a:rPr>
              <a:t>Portfolio Committees</a:t>
            </a:r>
            <a:r>
              <a:rPr lang="en-US" sz="1600" dirty="0">
                <a:effectLst/>
                <a:ea typeface="Aptos" panose="020B0004020202020204" pitchFamily="34" charset="0"/>
              </a:rPr>
              <a:t>: </a:t>
            </a:r>
          </a:p>
          <a:p>
            <a:pPr marL="800100" lvl="1" indent="-342900" algn="just">
              <a:lnSpc>
                <a:spcPct val="150000"/>
              </a:lnSpc>
              <a:tabLst>
                <a:tab pos="457200" algn="l"/>
              </a:tabLst>
            </a:pPr>
            <a:r>
              <a:rPr lang="en-US" sz="1600" dirty="0">
                <a:effectLst/>
                <a:ea typeface="Aptos" panose="020B0004020202020204" pitchFamily="34" charset="0"/>
              </a:rPr>
              <a:t>Justice and Correctional Services</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ffectLst/>
                <a:ea typeface="Aptos" panose="020B0004020202020204" pitchFamily="34" charset="0"/>
              </a:rPr>
              <a:t>Police</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ffectLst/>
                <a:ea typeface="Aptos" panose="020B0004020202020204" pitchFamily="34" charset="0"/>
              </a:rPr>
              <a:t>Public Enterprises</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ffectLst/>
                <a:ea typeface="Aptos" panose="020B0004020202020204" pitchFamily="34" charset="0"/>
              </a:rPr>
              <a:t>Mineral Resources and Energy</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ffectLst/>
                <a:ea typeface="Aptos" panose="020B0004020202020204" pitchFamily="34" charset="0"/>
              </a:rPr>
              <a:t>Trade and Industry</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ffectLst/>
                <a:ea typeface="Aptos" panose="020B0004020202020204" pitchFamily="34" charset="0"/>
              </a:rPr>
              <a:t>Small Business</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ffectLst/>
                <a:ea typeface="Aptos" panose="020B0004020202020204" pitchFamily="34" charset="0"/>
              </a:rPr>
              <a:t>Public Service and Administration</a:t>
            </a:r>
            <a:endParaRPr lang="en-ZA" sz="1600" dirty="0">
              <a:effectLst/>
              <a:ea typeface="Aptos" panose="020B0004020202020204" pitchFamily="34" charset="0"/>
            </a:endParaRPr>
          </a:p>
          <a:p>
            <a:pPr marL="800100" lvl="1" indent="-342900" algn="just">
              <a:lnSpc>
                <a:spcPct val="150000"/>
              </a:lnSpc>
              <a:tabLst>
                <a:tab pos="457200" algn="l"/>
              </a:tabLst>
            </a:pPr>
            <a:r>
              <a:rPr lang="en-US" sz="1600" dirty="0">
                <a:ea typeface="Aptos" panose="020B0004020202020204" pitchFamily="34" charset="0"/>
              </a:rPr>
              <a:t>Home Affairs</a:t>
            </a:r>
          </a:p>
          <a:p>
            <a:pPr marL="342900" lvl="0" indent="-342900" algn="just">
              <a:lnSpc>
                <a:spcPct val="150000"/>
              </a:lnSpc>
              <a:tabLst>
                <a:tab pos="457200" algn="l"/>
              </a:tabLst>
            </a:pPr>
            <a:r>
              <a:rPr lang="en-US" sz="1600" b="1" dirty="0">
                <a:ea typeface="Aptos" panose="020B0004020202020204" pitchFamily="34" charset="0"/>
              </a:rPr>
              <a:t>Standing Committees</a:t>
            </a:r>
            <a:r>
              <a:rPr lang="en-US" sz="1600" dirty="0">
                <a:ea typeface="Aptos" panose="020B0004020202020204" pitchFamily="34" charset="0"/>
              </a:rPr>
              <a:t>:</a:t>
            </a:r>
          </a:p>
          <a:p>
            <a:pPr marL="800100" lvl="1" indent="-342900" algn="just">
              <a:lnSpc>
                <a:spcPct val="150000"/>
              </a:lnSpc>
              <a:tabLst>
                <a:tab pos="457200" algn="l"/>
              </a:tabLst>
            </a:pPr>
            <a:r>
              <a:rPr lang="en-US" sz="1600" dirty="0">
                <a:ea typeface="Aptos" panose="020B0004020202020204" pitchFamily="34" charset="0"/>
              </a:rPr>
              <a:t>Public Accounts</a:t>
            </a:r>
            <a:endParaRPr lang="en-ZA" sz="1600" dirty="0">
              <a:ea typeface="Aptos" panose="020B0004020202020204" pitchFamily="34" charset="0"/>
            </a:endParaRPr>
          </a:p>
          <a:p>
            <a:pPr marL="800100" lvl="1" indent="-342900" algn="just">
              <a:lnSpc>
                <a:spcPct val="150000"/>
              </a:lnSpc>
              <a:tabLst>
                <a:tab pos="457200" algn="l"/>
              </a:tabLst>
            </a:pPr>
            <a:r>
              <a:rPr lang="en-US" sz="1600" dirty="0">
                <a:ea typeface="Aptos" panose="020B0004020202020204" pitchFamily="34" charset="0"/>
              </a:rPr>
              <a:t>Finance</a:t>
            </a:r>
          </a:p>
          <a:p>
            <a:pPr marL="800100" lvl="1" indent="-342900" algn="just">
              <a:lnSpc>
                <a:spcPct val="150000"/>
              </a:lnSpc>
              <a:tabLst>
                <a:tab pos="457200" algn="l"/>
              </a:tabLst>
            </a:pPr>
            <a:r>
              <a:rPr lang="en-US" sz="1600" dirty="0">
                <a:ea typeface="Aptos" panose="020B0004020202020204" pitchFamily="34" charset="0"/>
              </a:rPr>
              <a:t>Auditor-General</a:t>
            </a:r>
            <a:endParaRPr lang="en-ZA" sz="1600" dirty="0">
              <a:ea typeface="Aptos" panose="020B0004020202020204" pitchFamily="34" charset="0"/>
            </a:endParaRPr>
          </a:p>
          <a:p>
            <a:pPr>
              <a:lnSpc>
                <a:spcPct val="170000"/>
              </a:lnSpc>
              <a:spcBef>
                <a:spcPts val="0"/>
              </a:spcBef>
            </a:pPr>
            <a:endParaRPr lang="en-ZA" sz="1600" dirty="0">
              <a:ea typeface="Calibri" panose="020F0502020204030204" pitchFamily="34" charset="0"/>
            </a:endParaRPr>
          </a:p>
          <a:p>
            <a:pPr>
              <a:lnSpc>
                <a:spcPct val="170000"/>
              </a:lnSpc>
              <a:spcBef>
                <a:spcPts val="0"/>
              </a:spcBef>
            </a:pPr>
            <a:endParaRPr lang="en-ZA" sz="1600" dirty="0">
              <a:ea typeface="Calibri" panose="020F0502020204030204" pitchFamily="34" charset="0"/>
            </a:endParaRPr>
          </a:p>
          <a:p>
            <a:pPr>
              <a:lnSpc>
                <a:spcPct val="170000"/>
              </a:lnSpc>
              <a:spcBef>
                <a:spcPts val="0"/>
              </a:spcBef>
            </a:pPr>
            <a:endParaRPr lang="en-ZA" sz="1600" dirty="0">
              <a:ea typeface="Calibri" panose="020F0502020204030204" pitchFamily="34" charset="0"/>
            </a:endParaRPr>
          </a:p>
          <a:p>
            <a:endParaRPr lang="en-US" sz="1600" dirty="0"/>
          </a:p>
        </p:txBody>
      </p:sp>
    </p:spTree>
    <p:extLst>
      <p:ext uri="{BB962C8B-B14F-4D97-AF65-F5344CB8AC3E}">
        <p14:creationId xmlns:p14="http://schemas.microsoft.com/office/powerpoint/2010/main" val="1160616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RECOMMENDATIONS FROM KEY REPORTS</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527034" y="1112808"/>
            <a:ext cx="9420046" cy="528799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gn="just">
              <a:lnSpc>
                <a:spcPct val="150000"/>
              </a:lnSpc>
              <a:buFont typeface="Arial" panose="020B0604020202020204" pitchFamily="34" charset="0"/>
              <a:buChar char="•"/>
              <a:tabLst>
                <a:tab pos="457200" algn="l"/>
              </a:tabLst>
            </a:pPr>
            <a:r>
              <a:rPr lang="en-US" sz="2000" b="1" dirty="0">
                <a:effectLst/>
                <a:ea typeface="Aptos" panose="020B0004020202020204" pitchFamily="34" charset="0"/>
              </a:rPr>
              <a:t>Joint Committees</a:t>
            </a:r>
            <a:r>
              <a:rPr lang="en-US" sz="2000" dirty="0">
                <a:effectLst/>
                <a:ea typeface="Aptos" panose="020B0004020202020204" pitchFamily="34" charset="0"/>
              </a:rPr>
              <a:t>:</a:t>
            </a:r>
          </a:p>
          <a:p>
            <a:pPr lvl="1" algn="just">
              <a:lnSpc>
                <a:spcPct val="150000"/>
              </a:lnSpc>
              <a:tabLst>
                <a:tab pos="457200" algn="l"/>
              </a:tabLst>
            </a:pPr>
            <a:r>
              <a:rPr lang="en-US" sz="2000" dirty="0">
                <a:effectLst/>
                <a:ea typeface="Aptos" panose="020B0004020202020204" pitchFamily="34" charset="0"/>
              </a:rPr>
              <a:t>Joint Rules Committee</a:t>
            </a:r>
            <a:endParaRPr lang="en-ZA" sz="2000" dirty="0">
              <a:effectLst/>
              <a:ea typeface="Aptos" panose="020B0004020202020204" pitchFamily="34" charset="0"/>
            </a:endParaRPr>
          </a:p>
          <a:p>
            <a:pPr lvl="1" algn="just">
              <a:lnSpc>
                <a:spcPct val="150000"/>
              </a:lnSpc>
              <a:tabLst>
                <a:tab pos="457200" algn="l"/>
              </a:tabLst>
            </a:pPr>
            <a:r>
              <a:rPr lang="en-US" sz="2000" dirty="0">
                <a:effectLst/>
                <a:ea typeface="Aptos" panose="020B0004020202020204" pitchFamily="34" charset="0"/>
              </a:rPr>
              <a:t>Joint Standing Committee on Intelligence</a:t>
            </a:r>
            <a:endParaRPr lang="en-ZA" sz="2000" dirty="0">
              <a:effectLst/>
              <a:ea typeface="Aptos" panose="020B0004020202020204" pitchFamily="34" charset="0"/>
            </a:endParaRPr>
          </a:p>
          <a:p>
            <a:pPr lvl="1" algn="just">
              <a:lnSpc>
                <a:spcPct val="150000"/>
              </a:lnSpc>
              <a:tabLst>
                <a:tab pos="457200" algn="l"/>
              </a:tabLst>
            </a:pPr>
            <a:r>
              <a:rPr lang="en-US" sz="2000" dirty="0">
                <a:effectLst/>
                <a:ea typeface="Aptos" panose="020B0004020202020204" pitchFamily="34" charset="0"/>
              </a:rPr>
              <a:t>Joint Constitutional Review Committee</a:t>
            </a:r>
            <a:endParaRPr lang="en-ZA" sz="2000" dirty="0">
              <a:effectLst/>
              <a:ea typeface="Aptos" panose="020B0004020202020204" pitchFamily="34" charset="0"/>
            </a:endParaRPr>
          </a:p>
          <a:p>
            <a:pPr lvl="1" algn="just">
              <a:lnSpc>
                <a:spcPct val="150000"/>
              </a:lnSpc>
              <a:tabLst>
                <a:tab pos="457200" algn="l"/>
              </a:tabLst>
            </a:pPr>
            <a:r>
              <a:rPr lang="en-US" sz="2000" dirty="0"/>
              <a:t>Joint Standing Committee on the Financial Management of Parliament</a:t>
            </a:r>
            <a:endParaRPr lang="en-ZA" sz="2000" dirty="0"/>
          </a:p>
          <a:p>
            <a:pPr lvl="1"/>
            <a:r>
              <a:rPr lang="en-US" sz="2000" dirty="0"/>
              <a:t>Joint Committee on Ethics and Members’ Interests</a:t>
            </a:r>
          </a:p>
          <a:p>
            <a:pPr lvl="1"/>
            <a:endParaRPr lang="en-US" sz="2000" dirty="0">
              <a:ea typeface="Aptos" panose="020B0004020202020204" pitchFamily="34" charset="0"/>
            </a:endParaRPr>
          </a:p>
          <a:p>
            <a:r>
              <a:rPr lang="en-US" sz="2000" dirty="0">
                <a:effectLst/>
                <a:ea typeface="Aptos" panose="020B0004020202020204" pitchFamily="34" charset="0"/>
              </a:rPr>
              <a:t>Committee Legacy Reports – wil</a:t>
            </a:r>
            <a:r>
              <a:rPr lang="en-US" sz="2000" dirty="0">
                <a:ea typeface="Aptos" panose="020B0004020202020204" pitchFamily="34" charset="0"/>
              </a:rPr>
              <a:t>l be </a:t>
            </a:r>
            <a:r>
              <a:rPr lang="en-US" sz="2000" dirty="0">
                <a:effectLst/>
                <a:ea typeface="Aptos" panose="020B0004020202020204" pitchFamily="34" charset="0"/>
              </a:rPr>
              <a:t>considered during committee planning process</a:t>
            </a:r>
          </a:p>
          <a:p>
            <a:r>
              <a:rPr lang="en-US" sz="2000" dirty="0">
                <a:ea typeface="Aptos" panose="020B0004020202020204" pitchFamily="34" charset="0"/>
              </a:rPr>
              <a:t>Expected publication of 6</a:t>
            </a:r>
            <a:r>
              <a:rPr lang="en-US" sz="2000" baseline="30000" dirty="0">
                <a:ea typeface="Aptos" panose="020B0004020202020204" pitchFamily="34" charset="0"/>
              </a:rPr>
              <a:t>th</a:t>
            </a:r>
            <a:r>
              <a:rPr lang="en-US" sz="2000" dirty="0">
                <a:ea typeface="Aptos" panose="020B0004020202020204" pitchFamily="34" charset="0"/>
              </a:rPr>
              <a:t> Parliament Legacy report – end August 2024</a:t>
            </a:r>
            <a:endParaRPr lang="en-ZA" sz="2000" dirty="0">
              <a:effectLst/>
              <a:ea typeface="Aptos" panose="020B0004020202020204" pitchFamily="34" charset="0"/>
            </a:endParaRPr>
          </a:p>
          <a:p>
            <a:pPr>
              <a:lnSpc>
                <a:spcPct val="170000"/>
              </a:lnSpc>
              <a:spcBef>
                <a:spcPts val="0"/>
              </a:spcBef>
            </a:pPr>
            <a:endParaRPr lang="en-ZA" sz="2000" dirty="0">
              <a:ea typeface="Calibri" panose="020F0502020204030204" pitchFamily="34" charset="0"/>
            </a:endParaRPr>
          </a:p>
          <a:p>
            <a:pPr>
              <a:lnSpc>
                <a:spcPct val="170000"/>
              </a:lnSpc>
              <a:spcBef>
                <a:spcPts val="0"/>
              </a:spcBef>
            </a:pPr>
            <a:endParaRPr lang="en-ZA" sz="2000" dirty="0">
              <a:ea typeface="Calibri" panose="020F0502020204030204" pitchFamily="34" charset="0"/>
            </a:endParaRPr>
          </a:p>
          <a:p>
            <a:pPr>
              <a:lnSpc>
                <a:spcPct val="170000"/>
              </a:lnSpc>
              <a:spcBef>
                <a:spcPts val="0"/>
              </a:spcBef>
            </a:pPr>
            <a:endParaRPr lang="en-ZA" sz="2000" dirty="0">
              <a:ea typeface="Calibri" panose="020F0502020204030204" pitchFamily="34" charset="0"/>
            </a:endParaRPr>
          </a:p>
          <a:p>
            <a:endParaRPr lang="en-US" sz="2000" dirty="0"/>
          </a:p>
        </p:txBody>
      </p:sp>
    </p:spTree>
    <p:extLst>
      <p:ext uri="{BB962C8B-B14F-4D97-AF65-F5344CB8AC3E}">
        <p14:creationId xmlns:p14="http://schemas.microsoft.com/office/powerpoint/2010/main" val="2709007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1219E-8E8E-2C87-B26C-07F910A6D36D}"/>
              </a:ext>
            </a:extLst>
          </p:cNvPr>
          <p:cNvSpPr>
            <a:spLocks noGrp="1"/>
          </p:cNvSpPr>
          <p:nvPr>
            <p:ph type="title"/>
          </p:nvPr>
        </p:nvSpPr>
        <p:spPr>
          <a:xfrm>
            <a:off x="828870" y="2155986"/>
            <a:ext cx="9114692" cy="2546027"/>
          </a:xfrm>
        </p:spPr>
        <p:txBody>
          <a:bodyPr>
            <a:normAutofit/>
          </a:bodyPr>
          <a:lstStyle/>
          <a:p>
            <a:pPr algn="ctr"/>
            <a:r>
              <a:rPr lang="en-US" dirty="0"/>
              <a:t>THANK YOU </a:t>
            </a:r>
            <a:br>
              <a:rPr lang="en-US" dirty="0"/>
            </a:br>
            <a:endParaRPr lang="en-ZA" dirty="0"/>
          </a:p>
        </p:txBody>
      </p:sp>
    </p:spTree>
    <p:extLst>
      <p:ext uri="{BB962C8B-B14F-4D97-AF65-F5344CB8AC3E}">
        <p14:creationId xmlns:p14="http://schemas.microsoft.com/office/powerpoint/2010/main" val="63048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4" y="563533"/>
            <a:ext cx="4671820" cy="454384"/>
          </a:xfrm>
        </p:spPr>
        <p:txBody>
          <a:bodyPr>
            <a:normAutofit fontScale="90000"/>
          </a:bodyPr>
          <a:lstStyle/>
          <a:p>
            <a:br>
              <a:rPr lang="en-US" dirty="0"/>
            </a:br>
            <a:r>
              <a:rPr lang="en-US" sz="3100" dirty="0"/>
              <a:t>INTRODUCTION</a:t>
            </a: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276045" y="854015"/>
            <a:ext cx="9783179" cy="5684807"/>
          </a:xfrm>
        </p:spPr>
        <p:txBody>
          <a:bodyPr>
            <a:noAutofit/>
          </a:bodyPr>
          <a:lstStyle/>
          <a:p>
            <a:pPr>
              <a:lnSpc>
                <a:spcPct val="170000"/>
              </a:lnSpc>
              <a:spcBef>
                <a:spcPts val="0"/>
              </a:spcBef>
            </a:pPr>
            <a:r>
              <a:rPr lang="en-ZA" sz="2400" dirty="0">
                <a:ea typeface="Calibri" panose="020F0502020204030204" pitchFamily="34" charset="0"/>
              </a:rPr>
              <a:t>Legacy Report of the 6</a:t>
            </a:r>
            <a:r>
              <a:rPr lang="en-ZA" sz="2400" baseline="30000" dirty="0">
                <a:ea typeface="Calibri" panose="020F0502020204030204" pitchFamily="34" charset="0"/>
              </a:rPr>
              <a:t>th</a:t>
            </a:r>
            <a:r>
              <a:rPr lang="en-ZA" sz="2400" dirty="0">
                <a:ea typeface="Calibri" panose="020F0502020204030204" pitchFamily="34" charset="0"/>
              </a:rPr>
              <a:t> Parliament – Focus on Constitutional Mandate of Parliament</a:t>
            </a:r>
          </a:p>
          <a:p>
            <a:pPr>
              <a:lnSpc>
                <a:spcPct val="170000"/>
              </a:lnSpc>
              <a:spcBef>
                <a:spcPts val="0"/>
              </a:spcBef>
            </a:pPr>
            <a:r>
              <a:rPr lang="en-ZA" sz="2400" dirty="0">
                <a:ea typeface="Calibri" panose="020F0502020204030204" pitchFamily="34" charset="0"/>
              </a:rPr>
              <a:t>Documents 6</a:t>
            </a:r>
            <a:r>
              <a:rPr lang="en-ZA" sz="2400" baseline="30000" dirty="0">
                <a:ea typeface="Calibri" panose="020F0502020204030204" pitchFamily="34" charset="0"/>
              </a:rPr>
              <a:t>th</a:t>
            </a:r>
            <a:r>
              <a:rPr lang="en-ZA" sz="2400" dirty="0">
                <a:ea typeface="Calibri" panose="020F0502020204030204" pitchFamily="34" charset="0"/>
              </a:rPr>
              <a:t> Parliament consideration of matters emanating from the 5</a:t>
            </a:r>
            <a:r>
              <a:rPr lang="en-ZA" sz="2400" baseline="30000" dirty="0">
                <a:ea typeface="Calibri" panose="020F0502020204030204" pitchFamily="34" charset="0"/>
              </a:rPr>
              <a:t>th</a:t>
            </a:r>
            <a:r>
              <a:rPr lang="en-ZA" sz="2400" dirty="0">
                <a:ea typeface="Calibri" panose="020F0502020204030204" pitchFamily="34" charset="0"/>
              </a:rPr>
              <a:t> Parliament Legacy Report</a:t>
            </a:r>
          </a:p>
          <a:p>
            <a:pPr>
              <a:lnSpc>
                <a:spcPct val="170000"/>
              </a:lnSpc>
              <a:spcBef>
                <a:spcPts val="0"/>
              </a:spcBef>
            </a:pPr>
            <a:r>
              <a:rPr lang="en-ZA" sz="2400" dirty="0">
                <a:ea typeface="Calibri" panose="020F0502020204030204" pitchFamily="34" charset="0"/>
              </a:rPr>
              <a:t>Reviews progress and challenges in implementation of Strategic Plan</a:t>
            </a:r>
          </a:p>
          <a:p>
            <a:pPr lvl="1">
              <a:lnSpc>
                <a:spcPct val="170000"/>
              </a:lnSpc>
              <a:spcBef>
                <a:spcPts val="0"/>
              </a:spcBef>
            </a:pPr>
            <a:r>
              <a:rPr lang="en-ZA" dirty="0">
                <a:ea typeface="Calibri" panose="020F0502020204030204" pitchFamily="34" charset="0"/>
              </a:rPr>
              <a:t>Political developments</a:t>
            </a:r>
          </a:p>
          <a:p>
            <a:pPr lvl="1">
              <a:lnSpc>
                <a:spcPct val="170000"/>
              </a:lnSpc>
              <a:spcBef>
                <a:spcPts val="0"/>
              </a:spcBef>
            </a:pPr>
            <a:r>
              <a:rPr lang="en-ZA" dirty="0">
                <a:ea typeface="Calibri" panose="020F0502020204030204" pitchFamily="34" charset="0"/>
              </a:rPr>
              <a:t>Administrative developments</a:t>
            </a:r>
          </a:p>
          <a:p>
            <a:pPr>
              <a:lnSpc>
                <a:spcPct val="170000"/>
              </a:lnSpc>
              <a:spcBef>
                <a:spcPts val="0"/>
              </a:spcBef>
            </a:pPr>
            <a:r>
              <a:rPr lang="en-ZA" sz="2400" dirty="0">
                <a:ea typeface="Calibri" panose="020F0502020204030204" pitchFamily="34" charset="0"/>
              </a:rPr>
              <a:t>Highlights matters for consideration by the 7</a:t>
            </a:r>
            <a:r>
              <a:rPr lang="en-ZA" sz="2400" baseline="30000" dirty="0">
                <a:ea typeface="Calibri" panose="020F0502020204030204" pitchFamily="34" charset="0"/>
              </a:rPr>
              <a:t>th</a:t>
            </a:r>
            <a:r>
              <a:rPr lang="en-ZA" sz="2400" dirty="0">
                <a:ea typeface="Calibri" panose="020F0502020204030204" pitchFamily="34" charset="0"/>
              </a:rPr>
              <a:t> Parliament</a:t>
            </a:r>
          </a:p>
          <a:p>
            <a:pPr>
              <a:lnSpc>
                <a:spcPct val="170000"/>
              </a:lnSpc>
              <a:spcBef>
                <a:spcPts val="0"/>
              </a:spcBef>
            </a:pPr>
            <a:r>
              <a:rPr lang="en-ZA" sz="2400" dirty="0">
                <a:ea typeface="Calibri" panose="020F0502020204030204" pitchFamily="34" charset="0"/>
              </a:rPr>
              <a:t>Reflection of key issues for Committees</a:t>
            </a: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Tree>
    <p:extLst>
      <p:ext uri="{BB962C8B-B14F-4D97-AF65-F5344CB8AC3E}">
        <p14:creationId xmlns:p14="http://schemas.microsoft.com/office/powerpoint/2010/main" val="188222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563533"/>
            <a:ext cx="7889471" cy="454384"/>
          </a:xfrm>
        </p:spPr>
        <p:txBody>
          <a:bodyPr>
            <a:normAutofit fontScale="90000"/>
          </a:bodyPr>
          <a:lstStyle/>
          <a:p>
            <a:br>
              <a:rPr lang="en-US" dirty="0"/>
            </a:br>
            <a:r>
              <a:rPr lang="en-US" sz="3100" dirty="0"/>
              <a:t>KEY ISSUES FOR COMMITTEES</a:t>
            </a: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327805" y="1414731"/>
            <a:ext cx="9420046" cy="472727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ZA" sz="2400" dirty="0">
                <a:ea typeface="Calibri" panose="020F0502020204030204" pitchFamily="34" charset="0"/>
              </a:rPr>
              <a:t>Improved efficiency and effectiveness</a:t>
            </a:r>
          </a:p>
          <a:p>
            <a:pPr>
              <a:lnSpc>
                <a:spcPct val="170000"/>
              </a:lnSpc>
              <a:spcBef>
                <a:spcPts val="0"/>
              </a:spcBef>
            </a:pPr>
            <a:r>
              <a:rPr lang="en-ZA" sz="2400" dirty="0">
                <a:ea typeface="Calibri" panose="020F0502020204030204" pitchFamily="34" charset="0"/>
              </a:rPr>
              <a:t>Further enhancements in oversight</a:t>
            </a:r>
          </a:p>
          <a:p>
            <a:pPr>
              <a:lnSpc>
                <a:spcPct val="170000"/>
              </a:lnSpc>
              <a:spcBef>
                <a:spcPts val="0"/>
              </a:spcBef>
            </a:pPr>
            <a:r>
              <a:rPr lang="en-ZA" sz="2400" dirty="0">
                <a:ea typeface="Calibri" panose="020F0502020204030204" pitchFamily="34" charset="0"/>
              </a:rPr>
              <a:t>More meaningful public involvement</a:t>
            </a:r>
          </a:p>
          <a:p>
            <a:pPr>
              <a:lnSpc>
                <a:spcPct val="170000"/>
              </a:lnSpc>
              <a:spcBef>
                <a:spcPts val="0"/>
              </a:spcBef>
            </a:pPr>
            <a:r>
              <a:rPr lang="en-ZA" sz="2400" dirty="0">
                <a:ea typeface="Calibri" panose="020F0502020204030204" pitchFamily="34" charset="0"/>
              </a:rPr>
              <a:t>Consideration of recommendations from key reports</a:t>
            </a:r>
          </a:p>
          <a:p>
            <a:pPr lvl="1">
              <a:lnSpc>
                <a:spcPct val="170000"/>
              </a:lnSpc>
              <a:spcBef>
                <a:spcPts val="0"/>
              </a:spcBef>
            </a:pPr>
            <a:r>
              <a:rPr lang="en-ZA" sz="2000" dirty="0">
                <a:ea typeface="Calibri" panose="020F0502020204030204" pitchFamily="34" charset="0"/>
              </a:rPr>
              <a:t>High-Level Panel</a:t>
            </a:r>
          </a:p>
          <a:p>
            <a:pPr lvl="1">
              <a:lnSpc>
                <a:spcPct val="170000"/>
              </a:lnSpc>
              <a:spcBef>
                <a:spcPts val="0"/>
              </a:spcBef>
            </a:pPr>
            <a:r>
              <a:rPr lang="en-ZA" sz="2000" dirty="0">
                <a:ea typeface="Calibri" panose="020F0502020204030204" pitchFamily="34" charset="0"/>
              </a:rPr>
              <a:t>State Capture Commission</a:t>
            </a: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Tree>
    <p:extLst>
      <p:ext uri="{BB962C8B-B14F-4D97-AF65-F5344CB8AC3E}">
        <p14:creationId xmlns:p14="http://schemas.microsoft.com/office/powerpoint/2010/main" val="246124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563533"/>
            <a:ext cx="8579585" cy="670044"/>
          </a:xfrm>
        </p:spPr>
        <p:txBody>
          <a:bodyPr>
            <a:normAutofit fontScale="90000"/>
          </a:bodyPr>
          <a:lstStyle/>
          <a:p>
            <a:br>
              <a:rPr lang="en-US" dirty="0"/>
            </a:br>
            <a:r>
              <a:rPr lang="en-ZA" dirty="0">
                <a:ea typeface="Calibri" panose="020F0502020204030204" pitchFamily="34" charset="0"/>
              </a:rPr>
              <a:t>IMPROVED EFFICIENCY AND EFFECTIVENESS</a:t>
            </a: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276046" y="1414731"/>
            <a:ext cx="9420046" cy="4589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ZA" sz="2400" dirty="0">
                <a:ea typeface="Calibri" panose="020F0502020204030204" pitchFamily="34" charset="0"/>
              </a:rPr>
              <a:t>Annual performance plans/or operational plans with defined objectives per committee</a:t>
            </a:r>
          </a:p>
          <a:p>
            <a:pPr>
              <a:lnSpc>
                <a:spcPct val="170000"/>
              </a:lnSpc>
              <a:spcBef>
                <a:spcPts val="0"/>
              </a:spcBef>
            </a:pPr>
            <a:r>
              <a:rPr lang="en-ZA" sz="2400" dirty="0">
                <a:ea typeface="Calibri" panose="020F0502020204030204" pitchFamily="34" charset="0"/>
              </a:rPr>
              <a:t>Coordinated planning and greater collaboration across committees – joint briefings, joint hearings, joint oversight</a:t>
            </a:r>
          </a:p>
          <a:p>
            <a:pPr>
              <a:lnSpc>
                <a:spcPct val="170000"/>
              </a:lnSpc>
              <a:spcBef>
                <a:spcPts val="0"/>
              </a:spcBef>
            </a:pPr>
            <a:r>
              <a:rPr lang="en-ZA" sz="2400" dirty="0">
                <a:ea typeface="Calibri" panose="020F0502020204030204" pitchFamily="34" charset="0"/>
              </a:rPr>
              <a:t>Sufficient time in committee programme for in-committee preparation and engagement</a:t>
            </a:r>
          </a:p>
          <a:p>
            <a:pPr>
              <a:lnSpc>
                <a:spcPct val="170000"/>
              </a:lnSpc>
              <a:spcBef>
                <a:spcPts val="0"/>
              </a:spcBef>
            </a:pPr>
            <a:r>
              <a:rPr lang="en-ZA" sz="2400" dirty="0">
                <a:ea typeface="Calibri" panose="020F0502020204030204" pitchFamily="34" charset="0"/>
              </a:rPr>
              <a:t>Budget and expenditure linked to committee plan</a:t>
            </a:r>
            <a:endParaRPr lang="en-ZA" sz="20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Tree>
    <p:extLst>
      <p:ext uri="{BB962C8B-B14F-4D97-AF65-F5344CB8AC3E}">
        <p14:creationId xmlns:p14="http://schemas.microsoft.com/office/powerpoint/2010/main" val="1582459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ENHANCED OVERSIGHT </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284672" y="1207697"/>
            <a:ext cx="9774552" cy="50895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ZA" sz="2400" dirty="0">
                <a:ea typeface="Calibri" panose="020F0502020204030204" pitchFamily="34" charset="0"/>
              </a:rPr>
              <a:t>Focussed and structured parliamentary oversight – Oversight Priority Plan, scheduled M&amp;E and follow-up</a:t>
            </a:r>
          </a:p>
          <a:p>
            <a:pPr>
              <a:lnSpc>
                <a:spcPct val="170000"/>
              </a:lnSpc>
              <a:spcBef>
                <a:spcPts val="0"/>
              </a:spcBef>
            </a:pPr>
            <a:r>
              <a:rPr lang="en-ZA" sz="2400" dirty="0">
                <a:ea typeface="Calibri" panose="020F0502020204030204" pitchFamily="34" charset="0"/>
              </a:rPr>
              <a:t>Data-driven insights for more impactful oversight – enhanced research and content support, strategic collaborations, consequence theory vs. causality theory</a:t>
            </a:r>
          </a:p>
          <a:p>
            <a:pPr>
              <a:lnSpc>
                <a:spcPct val="170000"/>
              </a:lnSpc>
              <a:spcBef>
                <a:spcPts val="0"/>
              </a:spcBef>
            </a:pPr>
            <a:r>
              <a:rPr lang="en-ZA" sz="2400" dirty="0">
                <a:ea typeface="Calibri" panose="020F0502020204030204" pitchFamily="34" charset="0"/>
              </a:rPr>
              <a:t>Systems thinking for more comprehensive interrogation of issues</a:t>
            </a:r>
          </a:p>
          <a:p>
            <a:pPr>
              <a:lnSpc>
                <a:spcPct val="170000"/>
              </a:lnSpc>
              <a:spcBef>
                <a:spcPts val="0"/>
              </a:spcBef>
            </a:pPr>
            <a:r>
              <a:rPr lang="en-ZA" sz="2400" dirty="0">
                <a:ea typeface="Calibri" panose="020F0502020204030204" pitchFamily="34" charset="0"/>
              </a:rPr>
              <a:t>Transformative and interventionist posture – format of  committee processes, inquisitorial and investigative</a:t>
            </a: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Tree>
    <p:extLst>
      <p:ext uri="{BB962C8B-B14F-4D97-AF65-F5344CB8AC3E}">
        <p14:creationId xmlns:p14="http://schemas.microsoft.com/office/powerpoint/2010/main" val="1391703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MORE MEANINGFUL PUBLIC INVOLVEMENT</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284672" y="1207696"/>
            <a:ext cx="9420046" cy="508958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ZA" sz="2400" dirty="0">
                <a:ea typeface="Calibri" panose="020F0502020204030204" pitchFamily="34" charset="0"/>
              </a:rPr>
              <a:t>Develop sustained stakeholder relationships per portfolio</a:t>
            </a:r>
          </a:p>
          <a:p>
            <a:pPr>
              <a:lnSpc>
                <a:spcPct val="170000"/>
              </a:lnSpc>
              <a:spcBef>
                <a:spcPts val="0"/>
              </a:spcBef>
            </a:pPr>
            <a:r>
              <a:rPr lang="en-ZA" sz="2400" dirty="0">
                <a:ea typeface="Calibri" panose="020F0502020204030204" pitchFamily="34" charset="0"/>
              </a:rPr>
              <a:t>Targeted public participation – key stakeholders</a:t>
            </a:r>
          </a:p>
          <a:p>
            <a:pPr>
              <a:lnSpc>
                <a:spcPct val="170000"/>
              </a:lnSpc>
              <a:spcBef>
                <a:spcPts val="0"/>
              </a:spcBef>
            </a:pPr>
            <a:r>
              <a:rPr lang="en-ZA" sz="2400" dirty="0">
                <a:ea typeface="Calibri" panose="020F0502020204030204" pitchFamily="34" charset="0"/>
              </a:rPr>
              <a:t>Intensified focus on public education and information – particularly on key Bills</a:t>
            </a:r>
          </a:p>
          <a:p>
            <a:pPr>
              <a:lnSpc>
                <a:spcPct val="170000"/>
              </a:lnSpc>
              <a:spcBef>
                <a:spcPts val="0"/>
              </a:spcBef>
            </a:pPr>
            <a:r>
              <a:rPr lang="en-ZA" sz="2400" dirty="0">
                <a:ea typeface="Calibri" panose="020F0502020204030204" pitchFamily="34" charset="0"/>
              </a:rPr>
              <a:t>Effective use of technology</a:t>
            </a:r>
          </a:p>
          <a:p>
            <a:pPr>
              <a:lnSpc>
                <a:spcPct val="170000"/>
              </a:lnSpc>
              <a:spcBef>
                <a:spcPts val="0"/>
              </a:spcBef>
            </a:pPr>
            <a:r>
              <a:rPr lang="en-ZA" sz="2400" dirty="0">
                <a:ea typeface="Calibri" panose="020F0502020204030204" pitchFamily="34" charset="0"/>
              </a:rPr>
              <a:t>Greater responsiveness and expediency regarding petitions – e-petitions system</a:t>
            </a:r>
          </a:p>
          <a:p>
            <a:pPr>
              <a:lnSpc>
                <a:spcPct val="170000"/>
              </a:lnSpc>
              <a:spcBef>
                <a:spcPts val="0"/>
              </a:spcBef>
            </a:pPr>
            <a:r>
              <a:rPr lang="en-ZA" sz="2400" dirty="0">
                <a:ea typeface="Calibri" panose="020F0502020204030204" pitchFamily="34" charset="0"/>
              </a:rPr>
              <a:t>Scheduled feedback</a:t>
            </a: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Tree>
    <p:extLst>
      <p:ext uri="{BB962C8B-B14F-4D97-AF65-F5344CB8AC3E}">
        <p14:creationId xmlns:p14="http://schemas.microsoft.com/office/powerpoint/2010/main" val="278600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RECOMMENDATIONS FROM KEY REPORTS</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284672" y="1207696"/>
            <a:ext cx="9420046" cy="51154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ZA" sz="1800" b="1" dirty="0">
                <a:solidFill>
                  <a:schemeClr val="accent2">
                    <a:lumMod val="75000"/>
                  </a:schemeClr>
                </a:solidFill>
                <a:ea typeface="Calibri" panose="020F0502020204030204" pitchFamily="34" charset="0"/>
              </a:rPr>
              <a:t>High-Level Panel on Impact of Key Legislation and Acceleration of Fundamental Change (HLP)</a:t>
            </a:r>
          </a:p>
          <a:p>
            <a:pPr>
              <a:lnSpc>
                <a:spcPct val="170000"/>
              </a:lnSpc>
              <a:spcBef>
                <a:spcPts val="0"/>
              </a:spcBef>
            </a:pPr>
            <a:r>
              <a:rPr lang="en-ZA" sz="1800" dirty="0">
                <a:ea typeface="Calibri" panose="020F0502020204030204" pitchFamily="34" charset="0"/>
              </a:rPr>
              <a:t>Several recommendations regarding legislative reform and addressing the implementation challenges and unintended consequences of legislation - </a:t>
            </a:r>
          </a:p>
          <a:p>
            <a:pPr lvl="1" algn="just">
              <a:lnSpc>
                <a:spcPct val="150000"/>
              </a:lnSpc>
            </a:pPr>
            <a:r>
              <a:rPr lang="en-ZA" sz="1800" b="1" dirty="0"/>
              <a:t>Constitution 18</a:t>
            </a:r>
            <a:r>
              <a:rPr lang="en-ZA" sz="1800" b="1" baseline="30000" dirty="0"/>
              <a:t>th</a:t>
            </a:r>
            <a:r>
              <a:rPr lang="en-ZA" sz="1800" b="1" dirty="0"/>
              <a:t> Amendment Bill </a:t>
            </a:r>
            <a:r>
              <a:rPr lang="en-ZA" sz="1800" dirty="0"/>
              <a:t>was passed, officially designating SASL as the 12th official language of South Africa. </a:t>
            </a:r>
            <a:r>
              <a:rPr lang="en-GB" sz="1800" dirty="0">
                <a:effectLst/>
                <a:ea typeface="Aptos" panose="020B0004020202020204" pitchFamily="34" charset="0"/>
              </a:rPr>
              <a:t>Oversight of practical implementation of sign language recognition as an official South African language.</a:t>
            </a:r>
            <a:endParaRPr lang="en-ZA" sz="1800" dirty="0">
              <a:effectLst/>
              <a:ea typeface="Aptos" panose="020B0004020202020204" pitchFamily="34" charset="0"/>
            </a:endParaRPr>
          </a:p>
          <a:p>
            <a:pPr lvl="1" algn="just">
              <a:lnSpc>
                <a:spcPct val="150000"/>
              </a:lnSpc>
            </a:pPr>
            <a:r>
              <a:rPr lang="en-GB" sz="1800" dirty="0">
                <a:effectLst/>
                <a:ea typeface="Aptos" panose="020B0004020202020204" pitchFamily="34" charset="0"/>
              </a:rPr>
              <a:t>The availability and accessibility of sign language interpreters in government offices, hospitals, courts, community service centres, and local service delivery points will be an essential component of overseeing the implementation of Sign Language as an official language.</a:t>
            </a:r>
            <a:endParaRPr lang="en-ZA" sz="1800" dirty="0">
              <a:effectLst/>
              <a:ea typeface="Aptos" panose="020B0004020202020204" pitchFamily="34" charset="0"/>
            </a:endParaRP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endParaRPr lang="en-US" sz="1800" dirty="0"/>
          </a:p>
        </p:txBody>
      </p:sp>
    </p:spTree>
    <p:extLst>
      <p:ext uri="{BB962C8B-B14F-4D97-AF65-F5344CB8AC3E}">
        <p14:creationId xmlns:p14="http://schemas.microsoft.com/office/powerpoint/2010/main" val="3261173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9114423" cy="1190445"/>
          </a:xfrm>
        </p:spPr>
        <p:txBody>
          <a:bodyPr>
            <a:normAutofit fontScale="90000"/>
          </a:bodyPr>
          <a:lstStyle/>
          <a:p>
            <a:br>
              <a:rPr lang="en-US" dirty="0"/>
            </a:br>
            <a:r>
              <a:rPr lang="en-ZA" dirty="0">
                <a:ea typeface="Calibri" panose="020F0502020204030204" pitchFamily="34" charset="0"/>
              </a:rPr>
              <a:t>RECOMMENDATIONS FROM KEY REPORTS: HLP</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284672" y="1207696"/>
            <a:ext cx="9420046" cy="54001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GB" sz="1800" dirty="0">
                <a:effectLst/>
                <a:ea typeface="Aptos" panose="020B0004020202020204" pitchFamily="34" charset="0"/>
              </a:rPr>
              <a:t>The </a:t>
            </a:r>
            <a:r>
              <a:rPr lang="en-GB" sz="1800" b="1" dirty="0">
                <a:effectLst/>
                <a:ea typeface="Aptos" panose="020B0004020202020204" pitchFamily="34" charset="0"/>
              </a:rPr>
              <a:t>Traditional Leadership and Governance Framework Amendment Act </a:t>
            </a:r>
            <a:r>
              <a:rPr lang="en-GB" sz="1800" dirty="0">
                <a:effectLst/>
                <a:ea typeface="Aptos" panose="020B0004020202020204" pitchFamily="34" charset="0"/>
              </a:rPr>
              <a:t>(TLGFA) Act No. 2 of 2019.  The 7</a:t>
            </a:r>
            <a:r>
              <a:rPr lang="en-GB" sz="1800" baseline="30000" dirty="0">
                <a:effectLst/>
                <a:ea typeface="Aptos" panose="020B0004020202020204" pitchFamily="34" charset="0"/>
              </a:rPr>
              <a:t>th</a:t>
            </a:r>
            <a:r>
              <a:rPr lang="en-GB" sz="1800" dirty="0">
                <a:effectLst/>
                <a:ea typeface="Aptos" panose="020B0004020202020204" pitchFamily="34" charset="0"/>
              </a:rPr>
              <a:t> Parliament should monitor its implementation closely to ensure that the Act achieves its intended objectives.  Oversight and accountability mechanisms should be employed to address concerns raised by the High-Level Panel (HLP) regarding gender equality and the transformation of customary law.</a:t>
            </a:r>
            <a:endParaRPr lang="en-ZA" sz="1800" dirty="0">
              <a:effectLst/>
              <a:ea typeface="Aptos" panose="020B0004020202020204" pitchFamily="34" charset="0"/>
            </a:endParaRPr>
          </a:p>
          <a:p>
            <a:pPr algn="just">
              <a:lnSpc>
                <a:spcPct val="150000"/>
              </a:lnSpc>
            </a:pPr>
            <a:r>
              <a:rPr lang="en-GB" sz="1800" dirty="0">
                <a:effectLst/>
                <a:ea typeface="Aptos" panose="020B0004020202020204" pitchFamily="34" charset="0"/>
              </a:rPr>
              <a:t>The 7</a:t>
            </a:r>
            <a:r>
              <a:rPr lang="en-GB" sz="1800" baseline="30000" dirty="0">
                <a:effectLst/>
                <a:ea typeface="Aptos" panose="020B0004020202020204" pitchFamily="34" charset="0"/>
              </a:rPr>
              <a:t>th</a:t>
            </a:r>
            <a:r>
              <a:rPr lang="en-GB" sz="1800" dirty="0">
                <a:effectLst/>
                <a:ea typeface="Aptos" panose="020B0004020202020204" pitchFamily="34" charset="0"/>
              </a:rPr>
              <a:t> Parliament should consider potential </a:t>
            </a:r>
            <a:r>
              <a:rPr lang="en-GB" sz="1800" b="1" dirty="0">
                <a:effectLst/>
                <a:ea typeface="Aptos" panose="020B0004020202020204" pitchFamily="34" charset="0"/>
              </a:rPr>
              <a:t>refinement of policies and possible legislative amendments to address workers’ needs </a:t>
            </a:r>
            <a:r>
              <a:rPr lang="en-GB" sz="1800" dirty="0">
                <a:effectLst/>
                <a:ea typeface="Aptos" panose="020B0004020202020204" pitchFamily="34" charset="0"/>
              </a:rPr>
              <a:t>better and improve labour-related service delivery in furtherance of the work of the PC on Labour.</a:t>
            </a:r>
            <a:endParaRPr lang="en-ZA" sz="1800" dirty="0">
              <a:effectLst/>
              <a:ea typeface="Aptos" panose="020B0004020202020204" pitchFamily="34" charset="0"/>
            </a:endParaRPr>
          </a:p>
          <a:p>
            <a:pPr algn="just">
              <a:lnSpc>
                <a:spcPct val="150000"/>
              </a:lnSpc>
            </a:pPr>
            <a:r>
              <a:rPr lang="en-GB" sz="1800" dirty="0">
                <a:effectLst/>
                <a:ea typeface="Aptos" panose="020B0004020202020204" pitchFamily="34" charset="0"/>
              </a:rPr>
              <a:t>The </a:t>
            </a:r>
            <a:r>
              <a:rPr lang="en-GB" sz="1800" b="1" dirty="0">
                <a:effectLst/>
                <a:ea typeface="Aptos" panose="020B0004020202020204" pitchFamily="34" charset="0"/>
              </a:rPr>
              <a:t>NHI Act </a:t>
            </a:r>
            <a:r>
              <a:rPr lang="en-GB" sz="1800" dirty="0">
                <a:effectLst/>
                <a:ea typeface="Aptos" panose="020B0004020202020204" pitchFamily="34" charset="0"/>
              </a:rPr>
              <a:t>was signed into law by the President on 15 May 2024.  The NHI will be fully implemented by 2026.  The 7</a:t>
            </a:r>
            <a:r>
              <a:rPr lang="en-GB" sz="1800" baseline="30000" dirty="0">
                <a:effectLst/>
                <a:ea typeface="Aptos" panose="020B0004020202020204" pitchFamily="34" charset="0"/>
              </a:rPr>
              <a:t>th</a:t>
            </a:r>
            <a:r>
              <a:rPr lang="en-GB" sz="1800" dirty="0">
                <a:effectLst/>
                <a:ea typeface="Aptos" panose="020B0004020202020204" pitchFamily="34" charset="0"/>
              </a:rPr>
              <a:t> Parliament should diligently oversee progress on the phased implementation of NHI and ensure that public concerns are addressed.</a:t>
            </a:r>
          </a:p>
          <a:p>
            <a:pPr algn="just">
              <a:lnSpc>
                <a:spcPct val="150000"/>
              </a:lnSpc>
            </a:pPr>
            <a:r>
              <a:rPr lang="en-ZA" sz="1800" b="1" dirty="0">
                <a:effectLst/>
                <a:ea typeface="Aptos" panose="020B0004020202020204" pitchFamily="34" charset="0"/>
              </a:rPr>
              <a:t>Pre- and post- legislative impact assessment </a:t>
            </a:r>
            <a:r>
              <a:rPr lang="en-ZA" sz="1800" dirty="0">
                <a:effectLst/>
                <a:ea typeface="Aptos" panose="020B0004020202020204" pitchFamily="34" charset="0"/>
              </a:rPr>
              <a:t>part of committee work.</a:t>
            </a: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pPr>
              <a:lnSpc>
                <a:spcPct val="170000"/>
              </a:lnSpc>
              <a:spcBef>
                <a:spcPts val="0"/>
              </a:spcBef>
            </a:pPr>
            <a:endParaRPr lang="en-ZA" sz="1800" dirty="0">
              <a:ea typeface="Calibri" panose="020F0502020204030204" pitchFamily="34" charset="0"/>
            </a:endParaRPr>
          </a:p>
          <a:p>
            <a:endParaRPr lang="en-US" sz="1800" dirty="0"/>
          </a:p>
        </p:txBody>
      </p:sp>
    </p:spTree>
    <p:extLst>
      <p:ext uri="{BB962C8B-B14F-4D97-AF65-F5344CB8AC3E}">
        <p14:creationId xmlns:p14="http://schemas.microsoft.com/office/powerpoint/2010/main" val="3587888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053F-C102-12B8-BB23-DE0518B91E5D}"/>
              </a:ext>
            </a:extLst>
          </p:cNvPr>
          <p:cNvSpPr>
            <a:spLocks noGrp="1"/>
          </p:cNvSpPr>
          <p:nvPr>
            <p:ph type="title"/>
          </p:nvPr>
        </p:nvSpPr>
        <p:spPr>
          <a:xfrm>
            <a:off x="400513" y="457200"/>
            <a:ext cx="8743487" cy="1190445"/>
          </a:xfrm>
        </p:spPr>
        <p:txBody>
          <a:bodyPr>
            <a:normAutofit fontScale="90000"/>
          </a:bodyPr>
          <a:lstStyle/>
          <a:p>
            <a:br>
              <a:rPr lang="en-US" dirty="0"/>
            </a:br>
            <a:r>
              <a:rPr lang="en-ZA" dirty="0">
                <a:ea typeface="Calibri" panose="020F0502020204030204" pitchFamily="34" charset="0"/>
              </a:rPr>
              <a:t>RECOMMENDATIONS FROM KEY REPORTS</a:t>
            </a:r>
            <a:br>
              <a:rPr lang="en-ZA" dirty="0">
                <a:ea typeface="Calibri" panose="020F0502020204030204" pitchFamily="34" charset="0"/>
              </a:rPr>
            </a:br>
            <a:br>
              <a:rPr lang="en-US" dirty="0"/>
            </a:br>
            <a:br>
              <a:rPr lang="en-US" dirty="0"/>
            </a:br>
            <a:endParaRPr lang="en-US" dirty="0"/>
          </a:p>
        </p:txBody>
      </p:sp>
      <p:sp>
        <p:nvSpPr>
          <p:cNvPr id="3" name="Content Placeholder 2">
            <a:extLst>
              <a:ext uri="{FF2B5EF4-FFF2-40B4-BE49-F238E27FC236}">
                <a16:creationId xmlns:a16="http://schemas.microsoft.com/office/drawing/2014/main" id="{5D4863F2-1312-6E31-1E48-C5077868F5E7}"/>
              </a:ext>
            </a:extLst>
          </p:cNvPr>
          <p:cNvSpPr>
            <a:spLocks noGrp="1"/>
          </p:cNvSpPr>
          <p:nvPr>
            <p:ph idx="1"/>
          </p:nvPr>
        </p:nvSpPr>
        <p:spPr>
          <a:xfrm>
            <a:off x="414891" y="854015"/>
            <a:ext cx="9644333" cy="5684807"/>
          </a:xfrm>
        </p:spPr>
        <p:txBody>
          <a:bodyPr>
            <a:noAutofit/>
          </a:bodyPr>
          <a:lstStyle/>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pPr>
              <a:lnSpc>
                <a:spcPct val="170000"/>
              </a:lnSpc>
              <a:spcBef>
                <a:spcPts val="0"/>
              </a:spcBef>
            </a:pPr>
            <a:endParaRPr lang="en-ZA" sz="2400" dirty="0">
              <a:ea typeface="Calibri" panose="020F0502020204030204" pitchFamily="34" charset="0"/>
            </a:endParaRPr>
          </a:p>
          <a:p>
            <a:endParaRPr lang="en-US" sz="2400" dirty="0"/>
          </a:p>
        </p:txBody>
      </p:sp>
      <p:sp>
        <p:nvSpPr>
          <p:cNvPr id="4" name="Content Placeholder 2">
            <a:extLst>
              <a:ext uri="{FF2B5EF4-FFF2-40B4-BE49-F238E27FC236}">
                <a16:creationId xmlns:a16="http://schemas.microsoft.com/office/drawing/2014/main" id="{4B30EB91-0158-BD47-E15B-7B2284D00D5A}"/>
              </a:ext>
            </a:extLst>
          </p:cNvPr>
          <p:cNvSpPr txBox="1">
            <a:spLocks/>
          </p:cNvSpPr>
          <p:nvPr/>
        </p:nvSpPr>
        <p:spPr>
          <a:xfrm>
            <a:off x="284672" y="1207696"/>
            <a:ext cx="9420046" cy="53311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spcBef>
                <a:spcPts val="0"/>
              </a:spcBef>
            </a:pPr>
            <a:r>
              <a:rPr lang="en-ZA" sz="1600" b="1" spc="30" dirty="0">
                <a:solidFill>
                  <a:schemeClr val="accent2">
                    <a:lumMod val="75000"/>
                  </a:schemeClr>
                </a:solidFill>
                <a:effectLst/>
                <a:latin typeface="Arial" panose="020B0604020202020204" pitchFamily="34" charset="0"/>
                <a:ea typeface="Times New Roman" panose="02020603050405020304" pitchFamily="18" charset="0"/>
              </a:rPr>
              <a:t>Judicial Commission of Inquiry into Allegations of State Capture, Corruption and Fraud in the Public Sector, including Organs of State (State Capture Commission)</a:t>
            </a:r>
          </a:p>
          <a:p>
            <a:pPr>
              <a:lnSpc>
                <a:spcPct val="170000"/>
              </a:lnSpc>
              <a:spcBef>
                <a:spcPts val="0"/>
              </a:spcBef>
            </a:pPr>
            <a:r>
              <a:rPr lang="en-ZA" sz="1600" b="1" spc="30" dirty="0">
                <a:solidFill>
                  <a:srgbClr val="000000"/>
                </a:solidFill>
                <a:ea typeface="Times New Roman" panose="02020603050405020304" pitchFamily="18" charset="0"/>
              </a:rPr>
              <a:t>Institutional improvements:</a:t>
            </a:r>
          </a:p>
          <a:p>
            <a:pPr>
              <a:lnSpc>
                <a:spcPct val="170000"/>
              </a:lnSpc>
              <a:spcBef>
                <a:spcPts val="0"/>
              </a:spcBef>
            </a:pPr>
            <a:r>
              <a:rPr lang="en-US" sz="1600" spc="30" dirty="0">
                <a:solidFill>
                  <a:srgbClr val="000000"/>
                </a:solidFill>
              </a:rPr>
              <a:t>The Commission made 16 recommendations on Parliament’s role, three others relate to legislation and work of the Committee on Ethics and Members Interests, mainly in relation to its oversight mandate and several others concerning state departments and other entities.</a:t>
            </a:r>
          </a:p>
          <a:p>
            <a:pPr algn="just">
              <a:lnSpc>
                <a:spcPct val="150000"/>
              </a:lnSpc>
            </a:pPr>
            <a:r>
              <a:rPr lang="en-US" sz="1600" spc="30" dirty="0">
                <a:solidFill>
                  <a:srgbClr val="000000"/>
                </a:solidFill>
              </a:rPr>
              <a:t>Parliament developed an Implementation Plan in respect of the Commission’s recommendations and the President’s Implementation Plan. The Plan is structured along four focus areas:</a:t>
            </a:r>
            <a:endParaRPr lang="en-ZA" sz="1600" spc="30" dirty="0">
              <a:solidFill>
                <a:srgbClr val="000000"/>
              </a:solidFill>
            </a:endParaRPr>
          </a:p>
          <a:p>
            <a:pPr lvl="1" algn="just">
              <a:lnSpc>
                <a:spcPct val="150000"/>
              </a:lnSpc>
            </a:pPr>
            <a:r>
              <a:rPr lang="en-US" sz="1600" dirty="0">
                <a:effectLst/>
                <a:ea typeface="Aptos" panose="020B0004020202020204" pitchFamily="34" charset="0"/>
              </a:rPr>
              <a:t>Recommendations on parliamentary oversight and accountability;</a:t>
            </a:r>
          </a:p>
          <a:p>
            <a:pPr lvl="1" algn="just">
              <a:lnSpc>
                <a:spcPct val="150000"/>
              </a:lnSpc>
            </a:pPr>
            <a:r>
              <a:rPr lang="en-US" sz="1600" dirty="0">
                <a:effectLst/>
                <a:ea typeface="Aptos" panose="020B0004020202020204" pitchFamily="34" charset="0"/>
              </a:rPr>
              <a:t>Parliamentary oversight of the President’s [Executive] response plan;</a:t>
            </a:r>
          </a:p>
          <a:p>
            <a:pPr lvl="1" algn="just">
              <a:lnSpc>
                <a:spcPct val="150000"/>
              </a:lnSpc>
            </a:pPr>
            <a:r>
              <a:rPr lang="en-US" sz="1600" dirty="0">
                <a:ea typeface="Aptos" panose="020B0004020202020204" pitchFamily="34" charset="0"/>
              </a:rPr>
              <a:t>M</a:t>
            </a:r>
            <a:r>
              <a:rPr lang="en-US" sz="1600" dirty="0">
                <a:effectLst/>
                <a:ea typeface="Aptos" panose="020B0004020202020204" pitchFamily="34" charset="0"/>
              </a:rPr>
              <a:t>onitoring Parliament’s implementation plan; and</a:t>
            </a:r>
          </a:p>
          <a:p>
            <a:pPr lvl="1" algn="just">
              <a:lnSpc>
                <a:spcPct val="150000"/>
              </a:lnSpc>
            </a:pPr>
            <a:r>
              <a:rPr lang="en-US" sz="1600" dirty="0">
                <a:effectLst/>
                <a:ea typeface="Aptos" panose="020B0004020202020204" pitchFamily="34" charset="0"/>
              </a:rPr>
              <a:t>Parliamentary reforms to strengthen Parliament’s Constitutional mandate.</a:t>
            </a:r>
            <a:endParaRPr lang="en-ZA" sz="1600" dirty="0">
              <a:effectLst/>
              <a:ea typeface="Aptos" panose="020B0004020202020204" pitchFamily="34" charset="0"/>
            </a:endParaRPr>
          </a:p>
          <a:p>
            <a:pPr>
              <a:lnSpc>
                <a:spcPct val="170000"/>
              </a:lnSpc>
              <a:spcBef>
                <a:spcPts val="0"/>
              </a:spcBef>
            </a:pPr>
            <a:endParaRPr lang="en-ZA" sz="14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70000"/>
              </a:lnSpc>
              <a:spcBef>
                <a:spcPts val="0"/>
              </a:spcBef>
            </a:pPr>
            <a:endParaRPr lang="en-ZA" sz="1400" spc="30" dirty="0">
              <a:solidFill>
                <a:srgbClr val="000000"/>
              </a:solidFill>
              <a:ea typeface="Times New Roman" panose="02020603050405020304" pitchFamily="18" charset="0"/>
            </a:endParaRPr>
          </a:p>
          <a:p>
            <a:pPr>
              <a:lnSpc>
                <a:spcPct val="170000"/>
              </a:lnSpc>
              <a:spcBef>
                <a:spcPts val="0"/>
              </a:spcBef>
            </a:pPr>
            <a:endParaRPr lang="en-ZA" sz="1400" dirty="0">
              <a:ea typeface="Calibri" panose="020F0502020204030204" pitchFamily="34" charset="0"/>
            </a:endParaRPr>
          </a:p>
          <a:p>
            <a:pPr>
              <a:lnSpc>
                <a:spcPct val="170000"/>
              </a:lnSpc>
              <a:spcBef>
                <a:spcPts val="0"/>
              </a:spcBef>
            </a:pPr>
            <a:endParaRPr lang="en-ZA" sz="1400" dirty="0">
              <a:ea typeface="Calibri" panose="020F0502020204030204" pitchFamily="34" charset="0"/>
            </a:endParaRPr>
          </a:p>
          <a:p>
            <a:pPr>
              <a:lnSpc>
                <a:spcPct val="170000"/>
              </a:lnSpc>
              <a:spcBef>
                <a:spcPts val="0"/>
              </a:spcBef>
            </a:pPr>
            <a:endParaRPr lang="en-ZA" sz="1400" dirty="0">
              <a:ea typeface="Calibri" panose="020F0502020204030204" pitchFamily="34" charset="0"/>
            </a:endParaRPr>
          </a:p>
          <a:p>
            <a:endParaRPr lang="en-US" sz="1400" dirty="0"/>
          </a:p>
        </p:txBody>
      </p:sp>
    </p:spTree>
    <p:extLst>
      <p:ext uri="{BB962C8B-B14F-4D97-AF65-F5344CB8AC3E}">
        <p14:creationId xmlns:p14="http://schemas.microsoft.com/office/powerpoint/2010/main" val="2086192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988</TotalTime>
  <Words>1096</Words>
  <Application>Microsoft Office PowerPoint</Application>
  <PresentationFormat>Widescreen</PresentationFormat>
  <Paragraphs>152</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Calibri</vt:lpstr>
      <vt:lpstr>Calibri Light</vt:lpstr>
      <vt:lpstr>Times New Roman</vt:lpstr>
      <vt:lpstr>Office Theme</vt:lpstr>
      <vt:lpstr>LEGACY REPORT OF THE 6TH PARLIAMENT: KEY ISSUES FOR COMMITTEES</vt:lpstr>
      <vt:lpstr> INTRODUCTION  </vt:lpstr>
      <vt:lpstr> KEY ISSUES FOR COMMITTEES  </vt:lpstr>
      <vt:lpstr> IMPROVED EFFICIENCY AND EFFECTIVENESS  </vt:lpstr>
      <vt:lpstr> ENHANCED OVERSIGHT    </vt:lpstr>
      <vt:lpstr> MORE MEANINGFUL PUBLIC INVOLVEMENT   </vt:lpstr>
      <vt:lpstr> RECOMMENDATIONS FROM KEY REPORTS   </vt:lpstr>
      <vt:lpstr> RECOMMENDATIONS FROM KEY REPORTS: HLP   </vt:lpstr>
      <vt:lpstr> RECOMMENDATIONS FROM KEY REPORTS   </vt:lpstr>
      <vt:lpstr> RECOMMENDATIONS FROM KEY REPORTS   </vt:lpstr>
      <vt:lpstr> RECOMMENDATIONS FROM KEY REPORTS   </vt:lpstr>
      <vt:lpstr> RECOMMENDATIONS FROM KEY REPORTS   </vt:lpstr>
      <vt:lpstr> RECOMMENDATIONS FROM KEY REPORTS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HEADING COMES IN HERE</dc:title>
  <dc:creator>vishaal lalla</dc:creator>
  <cp:lastModifiedBy>Leon Gabriel</cp:lastModifiedBy>
  <cp:revision>19</cp:revision>
  <dcterms:created xsi:type="dcterms:W3CDTF">2024-05-28T08:00:46Z</dcterms:created>
  <dcterms:modified xsi:type="dcterms:W3CDTF">2024-08-05T08:03:46Z</dcterms:modified>
</cp:coreProperties>
</file>