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6327"/>
  </p:normalViewPr>
  <p:slideViewPr>
    <p:cSldViewPr snapToGrid="0">
      <p:cViewPr varScale="1">
        <p:scale>
          <a:sx n="71" d="100"/>
          <a:sy n="71" d="100"/>
        </p:scale>
        <p:origin x="3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FAB6A-103F-4741-B027-53CC482ED232}" type="doc">
      <dgm:prSet loTypeId="urn:microsoft.com/office/officeart/2011/layout/HexagonRadial" loCatId="cycle" qsTypeId="urn:microsoft.com/office/officeart/2005/8/quickstyle/3d3" qsCatId="3D" csTypeId="urn:microsoft.com/office/officeart/2005/8/colors/accent6_1" csCatId="accent6" phldr="1"/>
      <dgm:spPr/>
      <dgm:t>
        <a:bodyPr/>
        <a:lstStyle/>
        <a:p>
          <a:endParaRPr lang="en-US"/>
        </a:p>
      </dgm:t>
    </dgm:pt>
    <dgm:pt modelId="{45707403-BF53-4673-BD74-60B616E8E88A}">
      <dgm:prSet phldrT="[Text]" custT="1"/>
      <dgm:spPr/>
      <dgm:t>
        <a:bodyPr/>
        <a:lstStyle/>
        <a:p>
          <a:r>
            <a:rPr lang="en-US" sz="1000" b="1">
              <a:latin typeface="Arial" panose="020B0604020202020204" pitchFamily="34" charset="0"/>
              <a:cs typeface="Arial" panose="020B0604020202020204" pitchFamily="34" charset="0"/>
            </a:rPr>
            <a:t>The Constitution of the Republic of South Africa (1996)</a:t>
          </a:r>
        </a:p>
      </dgm:t>
    </dgm:pt>
    <dgm:pt modelId="{8EF3EFEC-6DAC-44A8-A550-B85A6AED7248}" type="parTrans" cxnId="{E0B9A33B-92A5-4059-849D-6F13FAA1729B}">
      <dgm:prSet/>
      <dgm:spPr/>
      <dgm:t>
        <a:bodyPr/>
        <a:lstStyle/>
        <a:p>
          <a:endParaRPr lang="en-US"/>
        </a:p>
      </dgm:t>
    </dgm:pt>
    <dgm:pt modelId="{A0F14311-52F4-411D-A931-401B7A733505}" type="sibTrans" cxnId="{E0B9A33B-92A5-4059-849D-6F13FAA1729B}">
      <dgm:prSet/>
      <dgm:spPr/>
      <dgm:t>
        <a:bodyPr/>
        <a:lstStyle/>
        <a:p>
          <a:endParaRPr lang="en-US"/>
        </a:p>
      </dgm:t>
    </dgm:pt>
    <dgm:pt modelId="{F55C3C7B-F812-4758-AC6E-FE2764694340}">
      <dgm:prSet phldrT="[Text]" custT="1"/>
      <dgm:spPr/>
      <dgm:t>
        <a:bodyPr/>
        <a:lstStyle/>
        <a:p>
          <a:r>
            <a:rPr lang="en-US" sz="1000">
              <a:latin typeface="Arial" panose="020B0604020202020204" pitchFamily="34" charset="0"/>
              <a:cs typeface="Arial" panose="020B0604020202020204" pitchFamily="34" charset="0"/>
            </a:rPr>
            <a:t>White Paper on South Africa's Foreign Policy (2011)</a:t>
          </a:r>
        </a:p>
      </dgm:t>
    </dgm:pt>
    <dgm:pt modelId="{175B95F3-49ED-41AF-A682-7EBCE3A9D4D8}" type="parTrans" cxnId="{DD7355C2-72C2-48C4-90F2-21247411F209}">
      <dgm:prSet/>
      <dgm:spPr/>
      <dgm:t>
        <a:bodyPr/>
        <a:lstStyle/>
        <a:p>
          <a:endParaRPr lang="en-US"/>
        </a:p>
      </dgm:t>
    </dgm:pt>
    <dgm:pt modelId="{ED9336FC-2B33-42EF-80C2-0F5C18A3227E}" type="sibTrans" cxnId="{DD7355C2-72C2-48C4-90F2-21247411F209}">
      <dgm:prSet/>
      <dgm:spPr/>
      <dgm:t>
        <a:bodyPr/>
        <a:lstStyle/>
        <a:p>
          <a:endParaRPr lang="en-US"/>
        </a:p>
      </dgm:t>
    </dgm:pt>
    <dgm:pt modelId="{517E0C8A-D2ED-4B9C-BA5E-9559E17854B8}">
      <dgm:prSet phldrT="[Text]" custT="1"/>
      <dgm:spPr/>
      <dgm:t>
        <a:bodyPr/>
        <a:lstStyle/>
        <a:p>
          <a:r>
            <a:rPr lang="en-US" sz="1000">
              <a:latin typeface="Arial" panose="020B0604020202020204" pitchFamily="34" charset="0"/>
              <a:cs typeface="Arial" panose="020B0604020202020204" pitchFamily="34" charset="0"/>
            </a:rPr>
            <a:t>National Development Plan  2030 </a:t>
          </a:r>
          <a:endParaRPr lang="en-US" sz="1000" dirty="0">
            <a:latin typeface="Arial" panose="020B0604020202020204" pitchFamily="34" charset="0"/>
            <a:cs typeface="Arial" panose="020B0604020202020204" pitchFamily="34" charset="0"/>
          </a:endParaRPr>
        </a:p>
      </dgm:t>
    </dgm:pt>
    <dgm:pt modelId="{6A01AC1B-1518-4C0A-A939-EB3EFD94C7C8}" type="parTrans" cxnId="{03CB2458-55E5-48C1-8E5C-C9DD94A49BAF}">
      <dgm:prSet/>
      <dgm:spPr/>
      <dgm:t>
        <a:bodyPr/>
        <a:lstStyle/>
        <a:p>
          <a:endParaRPr lang="en-US"/>
        </a:p>
      </dgm:t>
    </dgm:pt>
    <dgm:pt modelId="{F341515E-2730-4CAA-873B-69FE485921B9}" type="sibTrans" cxnId="{03CB2458-55E5-48C1-8E5C-C9DD94A49BAF}">
      <dgm:prSet/>
      <dgm:spPr/>
      <dgm:t>
        <a:bodyPr/>
        <a:lstStyle/>
        <a:p>
          <a:endParaRPr lang="en-US"/>
        </a:p>
      </dgm:t>
    </dgm:pt>
    <dgm:pt modelId="{F49749A6-DBAB-4C50-856B-2F89C770658D}">
      <dgm:prSet phldrT="[Text]" custT="1"/>
      <dgm:spPr/>
      <dgm:t>
        <a:bodyPr/>
        <a:lstStyle/>
        <a:p>
          <a:r>
            <a:rPr lang="en-US" sz="1000">
              <a:latin typeface="Arial" panose="020B0604020202020204" pitchFamily="34" charset="0"/>
              <a:cs typeface="Arial" panose="020B0604020202020204" pitchFamily="34" charset="0"/>
            </a:rPr>
            <a:t>Southern African Development Community Revised Regional Indicative Strategic Plan</a:t>
          </a:r>
          <a:endParaRPr lang="en-US" sz="1000" dirty="0">
            <a:latin typeface="Arial" panose="020B0604020202020204" pitchFamily="34" charset="0"/>
            <a:cs typeface="Arial" panose="020B0604020202020204" pitchFamily="34" charset="0"/>
          </a:endParaRPr>
        </a:p>
      </dgm:t>
    </dgm:pt>
    <dgm:pt modelId="{EA88B06E-A8A4-45B9-83F0-0B5B440A2A86}" type="parTrans" cxnId="{8161DF6C-D032-482E-B7FD-DCADFED107FC}">
      <dgm:prSet/>
      <dgm:spPr/>
      <dgm:t>
        <a:bodyPr/>
        <a:lstStyle/>
        <a:p>
          <a:endParaRPr lang="en-US"/>
        </a:p>
      </dgm:t>
    </dgm:pt>
    <dgm:pt modelId="{3361B0FC-F6B1-4AF7-B437-B1FD7DB6888F}" type="sibTrans" cxnId="{8161DF6C-D032-482E-B7FD-DCADFED107FC}">
      <dgm:prSet/>
      <dgm:spPr/>
      <dgm:t>
        <a:bodyPr/>
        <a:lstStyle/>
        <a:p>
          <a:endParaRPr lang="en-US"/>
        </a:p>
      </dgm:t>
    </dgm:pt>
    <dgm:pt modelId="{2CA214B8-5AA8-4DBB-B203-8FB04E8E16D0}">
      <dgm:prSet phldrT="[Text]" custT="1"/>
      <dgm:spPr/>
      <dgm:t>
        <a:bodyPr/>
        <a:lstStyle/>
        <a:p>
          <a:r>
            <a:rPr lang="en-US" sz="1000">
              <a:latin typeface="Arial" panose="020B0604020202020204" pitchFamily="34" charset="0"/>
              <a:cs typeface="Arial" panose="020B0604020202020204" pitchFamily="34" charset="0"/>
            </a:rPr>
            <a:t>African Union Agenda 2063 and its project African  Continental Free Trade </a:t>
          </a:r>
          <a:endParaRPr lang="en-US" sz="1000" dirty="0">
            <a:latin typeface="Arial" panose="020B0604020202020204" pitchFamily="34" charset="0"/>
            <a:cs typeface="Arial" panose="020B0604020202020204" pitchFamily="34" charset="0"/>
          </a:endParaRPr>
        </a:p>
      </dgm:t>
    </dgm:pt>
    <dgm:pt modelId="{51AD9289-587C-4C56-A9F8-BC1DA491140D}" type="parTrans" cxnId="{96E46FC0-D3F2-468D-9E0C-1D2E3B659982}">
      <dgm:prSet/>
      <dgm:spPr/>
      <dgm:t>
        <a:bodyPr/>
        <a:lstStyle/>
        <a:p>
          <a:endParaRPr lang="en-US"/>
        </a:p>
      </dgm:t>
    </dgm:pt>
    <dgm:pt modelId="{4AAC0834-B790-40F5-B59E-F5104C7F43AE}" type="sibTrans" cxnId="{96E46FC0-D3F2-468D-9E0C-1D2E3B659982}">
      <dgm:prSet/>
      <dgm:spPr/>
      <dgm:t>
        <a:bodyPr/>
        <a:lstStyle/>
        <a:p>
          <a:endParaRPr lang="en-US"/>
        </a:p>
      </dgm:t>
    </dgm:pt>
    <dgm:pt modelId="{68CCBF1C-5516-4FC0-9F47-0EC3F475B9DD}">
      <dgm:prSet phldrT="[Text]" custT="1"/>
      <dgm:spPr/>
      <dgm:t>
        <a:bodyPr/>
        <a:lstStyle/>
        <a:p>
          <a:r>
            <a:rPr lang="en-US" sz="1000">
              <a:latin typeface="Arial" panose="020B0604020202020204" pitchFamily="34" charset="0"/>
              <a:cs typeface="Arial" panose="020B0604020202020204" pitchFamily="34" charset="0"/>
            </a:rPr>
            <a:t>The Framework Document on South Africa’s National Interests 2022</a:t>
          </a:r>
          <a:endParaRPr lang="en-US" sz="1000" dirty="0">
            <a:latin typeface="Arial" panose="020B0604020202020204" pitchFamily="34" charset="0"/>
            <a:cs typeface="Arial" panose="020B0604020202020204" pitchFamily="34" charset="0"/>
          </a:endParaRPr>
        </a:p>
      </dgm:t>
    </dgm:pt>
    <dgm:pt modelId="{14A5CA5D-ACDA-41F2-B8B4-789F012FCF91}" type="parTrans" cxnId="{8F92F94F-A61C-49F7-BEDE-A8CE991FD5C0}">
      <dgm:prSet/>
      <dgm:spPr/>
      <dgm:t>
        <a:bodyPr/>
        <a:lstStyle/>
        <a:p>
          <a:endParaRPr lang="en-US"/>
        </a:p>
      </dgm:t>
    </dgm:pt>
    <dgm:pt modelId="{FAE01860-B68F-4770-9D89-EF46876F66E7}" type="sibTrans" cxnId="{8F92F94F-A61C-49F7-BEDE-A8CE991FD5C0}">
      <dgm:prSet/>
      <dgm:spPr/>
      <dgm:t>
        <a:bodyPr/>
        <a:lstStyle/>
        <a:p>
          <a:endParaRPr lang="en-US"/>
        </a:p>
      </dgm:t>
    </dgm:pt>
    <dgm:pt modelId="{8B73B547-B2B6-4A71-805E-DDF9778E6377}">
      <dgm:prSet phldrT="[Text]" custT="1"/>
      <dgm:spPr/>
      <dgm:t>
        <a:bodyPr/>
        <a:lstStyle/>
        <a:p>
          <a:r>
            <a:rPr lang="en-US" sz="1000">
              <a:latin typeface="Arial" panose="020B0604020202020204" pitchFamily="34" charset="0"/>
              <a:cs typeface="Arial" panose="020B0604020202020204" pitchFamily="34" charset="0"/>
            </a:rPr>
            <a:t>Reviewed Policy Perspective &amp; Operational Guidelines for Parliament (2024) and 7th Parliament's Strategic Plan</a:t>
          </a:r>
          <a:endParaRPr lang="en-US" sz="1000" dirty="0">
            <a:latin typeface="Arial" panose="020B0604020202020204" pitchFamily="34" charset="0"/>
            <a:cs typeface="Arial" panose="020B0604020202020204" pitchFamily="34" charset="0"/>
          </a:endParaRPr>
        </a:p>
      </dgm:t>
    </dgm:pt>
    <dgm:pt modelId="{1C4E0A44-5158-441F-B62F-509A7883EB5B}" type="parTrans" cxnId="{8EE809B3-BA62-4AF3-ABE9-2E16A77F9E4C}">
      <dgm:prSet/>
      <dgm:spPr/>
      <dgm:t>
        <a:bodyPr/>
        <a:lstStyle/>
        <a:p>
          <a:endParaRPr lang="en-US"/>
        </a:p>
      </dgm:t>
    </dgm:pt>
    <dgm:pt modelId="{403BF2FE-1D2C-49E7-89F8-33E15EA16513}" type="sibTrans" cxnId="{8EE809B3-BA62-4AF3-ABE9-2E16A77F9E4C}">
      <dgm:prSet/>
      <dgm:spPr/>
      <dgm:t>
        <a:bodyPr/>
        <a:lstStyle/>
        <a:p>
          <a:endParaRPr lang="en-US"/>
        </a:p>
      </dgm:t>
    </dgm:pt>
    <dgm:pt modelId="{EA465FFA-30B2-4AE7-ADE7-B90A2CCEAB05}" type="pres">
      <dgm:prSet presAssocID="{F49FAB6A-103F-4741-B027-53CC482ED232}" presName="Name0" presStyleCnt="0">
        <dgm:presLayoutVars>
          <dgm:chMax val="1"/>
          <dgm:chPref val="1"/>
          <dgm:dir/>
          <dgm:animOne val="branch"/>
          <dgm:animLvl val="lvl"/>
        </dgm:presLayoutVars>
      </dgm:prSet>
      <dgm:spPr/>
    </dgm:pt>
    <dgm:pt modelId="{E1B6F8CD-2B7C-4AD1-BF75-4C46E7105902}" type="pres">
      <dgm:prSet presAssocID="{45707403-BF53-4673-BD74-60B616E8E88A}" presName="Parent" presStyleLbl="node0" presStyleIdx="0" presStyleCnt="1">
        <dgm:presLayoutVars>
          <dgm:chMax val="6"/>
          <dgm:chPref val="6"/>
        </dgm:presLayoutVars>
      </dgm:prSet>
      <dgm:spPr/>
    </dgm:pt>
    <dgm:pt modelId="{FEC28881-B174-44DB-BF4B-A6DD10341501}" type="pres">
      <dgm:prSet presAssocID="{F55C3C7B-F812-4758-AC6E-FE2764694340}" presName="Accent1" presStyleCnt="0"/>
      <dgm:spPr/>
    </dgm:pt>
    <dgm:pt modelId="{B78F527F-406F-4119-8867-D2C9F8C54A08}" type="pres">
      <dgm:prSet presAssocID="{F55C3C7B-F812-4758-AC6E-FE2764694340}" presName="Accent" presStyleLbl="bgShp" presStyleIdx="0" presStyleCnt="6"/>
      <dgm:spPr/>
    </dgm:pt>
    <dgm:pt modelId="{E49CD31F-20FF-499B-9346-E6B68A0AA243}" type="pres">
      <dgm:prSet presAssocID="{F55C3C7B-F812-4758-AC6E-FE2764694340}" presName="Child1" presStyleLbl="node1" presStyleIdx="0" presStyleCnt="6">
        <dgm:presLayoutVars>
          <dgm:chMax val="0"/>
          <dgm:chPref val="0"/>
          <dgm:bulletEnabled val="1"/>
        </dgm:presLayoutVars>
      </dgm:prSet>
      <dgm:spPr/>
    </dgm:pt>
    <dgm:pt modelId="{960AA8E1-339E-44B9-B369-5CA550FB188A}" type="pres">
      <dgm:prSet presAssocID="{517E0C8A-D2ED-4B9C-BA5E-9559E17854B8}" presName="Accent2" presStyleCnt="0"/>
      <dgm:spPr/>
    </dgm:pt>
    <dgm:pt modelId="{1C6A310F-9CA1-4E81-924A-155BC5E19B87}" type="pres">
      <dgm:prSet presAssocID="{517E0C8A-D2ED-4B9C-BA5E-9559E17854B8}" presName="Accent" presStyleLbl="bgShp" presStyleIdx="1" presStyleCnt="6"/>
      <dgm:spPr/>
    </dgm:pt>
    <dgm:pt modelId="{866AD4FC-F83A-4366-82D9-61ABFA3A7C78}" type="pres">
      <dgm:prSet presAssocID="{517E0C8A-D2ED-4B9C-BA5E-9559E17854B8}" presName="Child2" presStyleLbl="node1" presStyleIdx="1" presStyleCnt="6">
        <dgm:presLayoutVars>
          <dgm:chMax val="0"/>
          <dgm:chPref val="0"/>
          <dgm:bulletEnabled val="1"/>
        </dgm:presLayoutVars>
      </dgm:prSet>
      <dgm:spPr/>
    </dgm:pt>
    <dgm:pt modelId="{D2CCC084-59A9-43D5-BD21-7E1030278C30}" type="pres">
      <dgm:prSet presAssocID="{F49749A6-DBAB-4C50-856B-2F89C770658D}" presName="Accent3" presStyleCnt="0"/>
      <dgm:spPr/>
    </dgm:pt>
    <dgm:pt modelId="{77C946E9-7DA7-4D2F-95EC-51EFECF7C910}" type="pres">
      <dgm:prSet presAssocID="{F49749A6-DBAB-4C50-856B-2F89C770658D}" presName="Accent" presStyleLbl="bgShp" presStyleIdx="2" presStyleCnt="6"/>
      <dgm:spPr/>
    </dgm:pt>
    <dgm:pt modelId="{DC41515C-99EC-438F-9EAA-20962F382224}" type="pres">
      <dgm:prSet presAssocID="{F49749A6-DBAB-4C50-856B-2F89C770658D}" presName="Child3" presStyleLbl="node1" presStyleIdx="2" presStyleCnt="6">
        <dgm:presLayoutVars>
          <dgm:chMax val="0"/>
          <dgm:chPref val="0"/>
          <dgm:bulletEnabled val="1"/>
        </dgm:presLayoutVars>
      </dgm:prSet>
      <dgm:spPr/>
    </dgm:pt>
    <dgm:pt modelId="{816D5A81-FB2E-4D29-82E8-97683DCD3BAC}" type="pres">
      <dgm:prSet presAssocID="{2CA214B8-5AA8-4DBB-B203-8FB04E8E16D0}" presName="Accent4" presStyleCnt="0"/>
      <dgm:spPr/>
    </dgm:pt>
    <dgm:pt modelId="{A7A4ED13-20FF-483F-8C57-1421F420DE52}" type="pres">
      <dgm:prSet presAssocID="{2CA214B8-5AA8-4DBB-B203-8FB04E8E16D0}" presName="Accent" presStyleLbl="bgShp" presStyleIdx="3" presStyleCnt="6"/>
      <dgm:spPr/>
    </dgm:pt>
    <dgm:pt modelId="{6CC36BBE-5B94-4229-AD91-8162C54D7ECE}" type="pres">
      <dgm:prSet presAssocID="{2CA214B8-5AA8-4DBB-B203-8FB04E8E16D0}" presName="Child4" presStyleLbl="node1" presStyleIdx="3" presStyleCnt="6" custLinFactNeighborX="2579" custLinFactNeighborY="-745">
        <dgm:presLayoutVars>
          <dgm:chMax val="0"/>
          <dgm:chPref val="0"/>
          <dgm:bulletEnabled val="1"/>
        </dgm:presLayoutVars>
      </dgm:prSet>
      <dgm:spPr/>
    </dgm:pt>
    <dgm:pt modelId="{AA6750B5-8AC6-4A12-8CF2-5D5CACB07CE6}" type="pres">
      <dgm:prSet presAssocID="{68CCBF1C-5516-4FC0-9F47-0EC3F475B9DD}" presName="Accent5" presStyleCnt="0"/>
      <dgm:spPr/>
    </dgm:pt>
    <dgm:pt modelId="{FB94FCE0-F61F-4B6E-98F6-872904CD030F}" type="pres">
      <dgm:prSet presAssocID="{68CCBF1C-5516-4FC0-9F47-0EC3F475B9DD}" presName="Accent" presStyleLbl="bgShp" presStyleIdx="4" presStyleCnt="6"/>
      <dgm:spPr/>
    </dgm:pt>
    <dgm:pt modelId="{C7E1E3E3-6806-4746-A6CB-8D1FDE0C7C77}" type="pres">
      <dgm:prSet presAssocID="{68CCBF1C-5516-4FC0-9F47-0EC3F475B9DD}" presName="Child5" presStyleLbl="node1" presStyleIdx="4" presStyleCnt="6">
        <dgm:presLayoutVars>
          <dgm:chMax val="0"/>
          <dgm:chPref val="0"/>
          <dgm:bulletEnabled val="1"/>
        </dgm:presLayoutVars>
      </dgm:prSet>
      <dgm:spPr/>
    </dgm:pt>
    <dgm:pt modelId="{7C0729FD-5006-48C9-9B99-0C5E21CB4B12}" type="pres">
      <dgm:prSet presAssocID="{8B73B547-B2B6-4A71-805E-DDF9778E6377}" presName="Accent6" presStyleCnt="0"/>
      <dgm:spPr/>
    </dgm:pt>
    <dgm:pt modelId="{11A7B07C-48C4-44D6-BF0F-4DCBED47FC34}" type="pres">
      <dgm:prSet presAssocID="{8B73B547-B2B6-4A71-805E-DDF9778E6377}" presName="Accent" presStyleLbl="bgShp" presStyleIdx="5" presStyleCnt="6"/>
      <dgm:spPr/>
    </dgm:pt>
    <dgm:pt modelId="{B14E860B-55FC-467E-83E4-A50941E4EE15}" type="pres">
      <dgm:prSet presAssocID="{8B73B547-B2B6-4A71-805E-DDF9778E6377}" presName="Child6" presStyleLbl="node1" presStyleIdx="5" presStyleCnt="6">
        <dgm:presLayoutVars>
          <dgm:chMax val="0"/>
          <dgm:chPref val="0"/>
          <dgm:bulletEnabled val="1"/>
        </dgm:presLayoutVars>
      </dgm:prSet>
      <dgm:spPr/>
    </dgm:pt>
  </dgm:ptLst>
  <dgm:cxnLst>
    <dgm:cxn modelId="{C9B8F331-E92F-47F9-9566-72562D9A7FDE}" type="presOf" srcId="{517E0C8A-D2ED-4B9C-BA5E-9559E17854B8}" destId="{866AD4FC-F83A-4366-82D9-61ABFA3A7C78}" srcOrd="0" destOrd="0" presId="urn:microsoft.com/office/officeart/2011/layout/HexagonRadial"/>
    <dgm:cxn modelId="{D2E3FE39-9E02-49B9-AF2E-001562811A2A}" type="presOf" srcId="{68CCBF1C-5516-4FC0-9F47-0EC3F475B9DD}" destId="{C7E1E3E3-6806-4746-A6CB-8D1FDE0C7C77}" srcOrd="0" destOrd="0" presId="urn:microsoft.com/office/officeart/2011/layout/HexagonRadial"/>
    <dgm:cxn modelId="{E0B9A33B-92A5-4059-849D-6F13FAA1729B}" srcId="{F49FAB6A-103F-4741-B027-53CC482ED232}" destId="{45707403-BF53-4673-BD74-60B616E8E88A}" srcOrd="0" destOrd="0" parTransId="{8EF3EFEC-6DAC-44A8-A550-B85A6AED7248}" sibTransId="{A0F14311-52F4-411D-A931-401B7A733505}"/>
    <dgm:cxn modelId="{99D6FB40-7A28-4E0A-9949-3DE2877C407E}" type="presOf" srcId="{8B73B547-B2B6-4A71-805E-DDF9778E6377}" destId="{B14E860B-55FC-467E-83E4-A50941E4EE15}" srcOrd="0" destOrd="0" presId="urn:microsoft.com/office/officeart/2011/layout/HexagonRadial"/>
    <dgm:cxn modelId="{DD52FB43-FBE4-498C-9BDF-9DD83E09DF10}" type="presOf" srcId="{F49FAB6A-103F-4741-B027-53CC482ED232}" destId="{EA465FFA-30B2-4AE7-ADE7-B90A2CCEAB05}" srcOrd="0" destOrd="0" presId="urn:microsoft.com/office/officeart/2011/layout/HexagonRadial"/>
    <dgm:cxn modelId="{8161DF6C-D032-482E-B7FD-DCADFED107FC}" srcId="{45707403-BF53-4673-BD74-60B616E8E88A}" destId="{F49749A6-DBAB-4C50-856B-2F89C770658D}" srcOrd="2" destOrd="0" parTransId="{EA88B06E-A8A4-45B9-83F0-0B5B440A2A86}" sibTransId="{3361B0FC-F6B1-4AF7-B437-B1FD7DB6888F}"/>
    <dgm:cxn modelId="{8F92F94F-A61C-49F7-BEDE-A8CE991FD5C0}" srcId="{45707403-BF53-4673-BD74-60B616E8E88A}" destId="{68CCBF1C-5516-4FC0-9F47-0EC3F475B9DD}" srcOrd="4" destOrd="0" parTransId="{14A5CA5D-ACDA-41F2-B8B4-789F012FCF91}" sibTransId="{FAE01860-B68F-4770-9D89-EF46876F66E7}"/>
    <dgm:cxn modelId="{C7FFDD50-A897-4624-852C-9CB7E9759123}" type="presOf" srcId="{2CA214B8-5AA8-4DBB-B203-8FB04E8E16D0}" destId="{6CC36BBE-5B94-4229-AD91-8162C54D7ECE}" srcOrd="0" destOrd="0" presId="urn:microsoft.com/office/officeart/2011/layout/HexagonRadial"/>
    <dgm:cxn modelId="{7DE5F750-D31B-4E88-99CC-582214608BB1}" type="presOf" srcId="{F55C3C7B-F812-4758-AC6E-FE2764694340}" destId="{E49CD31F-20FF-499B-9346-E6B68A0AA243}" srcOrd="0" destOrd="0" presId="urn:microsoft.com/office/officeart/2011/layout/HexagonRadial"/>
    <dgm:cxn modelId="{03CB2458-55E5-48C1-8E5C-C9DD94A49BAF}" srcId="{45707403-BF53-4673-BD74-60B616E8E88A}" destId="{517E0C8A-D2ED-4B9C-BA5E-9559E17854B8}" srcOrd="1" destOrd="0" parTransId="{6A01AC1B-1518-4C0A-A939-EB3EFD94C7C8}" sibTransId="{F341515E-2730-4CAA-873B-69FE485921B9}"/>
    <dgm:cxn modelId="{A665057C-BE82-4740-B430-0FCF330B3665}" type="presOf" srcId="{F49749A6-DBAB-4C50-856B-2F89C770658D}" destId="{DC41515C-99EC-438F-9EAA-20962F382224}" srcOrd="0" destOrd="0" presId="urn:microsoft.com/office/officeart/2011/layout/HexagonRadial"/>
    <dgm:cxn modelId="{B3311AAF-94C6-4278-89AC-2BD6D69E0431}" type="presOf" srcId="{45707403-BF53-4673-BD74-60B616E8E88A}" destId="{E1B6F8CD-2B7C-4AD1-BF75-4C46E7105902}" srcOrd="0" destOrd="0" presId="urn:microsoft.com/office/officeart/2011/layout/HexagonRadial"/>
    <dgm:cxn modelId="{8EE809B3-BA62-4AF3-ABE9-2E16A77F9E4C}" srcId="{45707403-BF53-4673-BD74-60B616E8E88A}" destId="{8B73B547-B2B6-4A71-805E-DDF9778E6377}" srcOrd="5" destOrd="0" parTransId="{1C4E0A44-5158-441F-B62F-509A7883EB5B}" sibTransId="{403BF2FE-1D2C-49E7-89F8-33E15EA16513}"/>
    <dgm:cxn modelId="{96E46FC0-D3F2-468D-9E0C-1D2E3B659982}" srcId="{45707403-BF53-4673-BD74-60B616E8E88A}" destId="{2CA214B8-5AA8-4DBB-B203-8FB04E8E16D0}" srcOrd="3" destOrd="0" parTransId="{51AD9289-587C-4C56-A9F8-BC1DA491140D}" sibTransId="{4AAC0834-B790-40F5-B59E-F5104C7F43AE}"/>
    <dgm:cxn modelId="{DD7355C2-72C2-48C4-90F2-21247411F209}" srcId="{45707403-BF53-4673-BD74-60B616E8E88A}" destId="{F55C3C7B-F812-4758-AC6E-FE2764694340}" srcOrd="0" destOrd="0" parTransId="{175B95F3-49ED-41AF-A682-7EBCE3A9D4D8}" sibTransId="{ED9336FC-2B33-42EF-80C2-0F5C18A3227E}"/>
    <dgm:cxn modelId="{8DE3B1EE-6B93-4336-8FA3-3106B5D2835D}" type="presParOf" srcId="{EA465FFA-30B2-4AE7-ADE7-B90A2CCEAB05}" destId="{E1B6F8CD-2B7C-4AD1-BF75-4C46E7105902}" srcOrd="0" destOrd="0" presId="urn:microsoft.com/office/officeart/2011/layout/HexagonRadial"/>
    <dgm:cxn modelId="{C621CBEA-B567-4A71-9E0E-B5D3FC7805CD}" type="presParOf" srcId="{EA465FFA-30B2-4AE7-ADE7-B90A2CCEAB05}" destId="{FEC28881-B174-44DB-BF4B-A6DD10341501}" srcOrd="1" destOrd="0" presId="urn:microsoft.com/office/officeart/2011/layout/HexagonRadial"/>
    <dgm:cxn modelId="{FC0FB759-7A97-457A-9B92-393FAB21CDB3}" type="presParOf" srcId="{FEC28881-B174-44DB-BF4B-A6DD10341501}" destId="{B78F527F-406F-4119-8867-D2C9F8C54A08}" srcOrd="0" destOrd="0" presId="urn:microsoft.com/office/officeart/2011/layout/HexagonRadial"/>
    <dgm:cxn modelId="{2D3486EE-D1BD-4B93-9E44-727DDB61CD72}" type="presParOf" srcId="{EA465FFA-30B2-4AE7-ADE7-B90A2CCEAB05}" destId="{E49CD31F-20FF-499B-9346-E6B68A0AA243}" srcOrd="2" destOrd="0" presId="urn:microsoft.com/office/officeart/2011/layout/HexagonRadial"/>
    <dgm:cxn modelId="{F756C3F6-E026-49E1-8DAA-32D4D934E114}" type="presParOf" srcId="{EA465FFA-30B2-4AE7-ADE7-B90A2CCEAB05}" destId="{960AA8E1-339E-44B9-B369-5CA550FB188A}" srcOrd="3" destOrd="0" presId="urn:microsoft.com/office/officeart/2011/layout/HexagonRadial"/>
    <dgm:cxn modelId="{4B39054A-A6C5-489B-A910-A196DB44ED75}" type="presParOf" srcId="{960AA8E1-339E-44B9-B369-5CA550FB188A}" destId="{1C6A310F-9CA1-4E81-924A-155BC5E19B87}" srcOrd="0" destOrd="0" presId="urn:microsoft.com/office/officeart/2011/layout/HexagonRadial"/>
    <dgm:cxn modelId="{6B6E1A70-E40F-4072-A135-53D80B8FAE38}" type="presParOf" srcId="{EA465FFA-30B2-4AE7-ADE7-B90A2CCEAB05}" destId="{866AD4FC-F83A-4366-82D9-61ABFA3A7C78}" srcOrd="4" destOrd="0" presId="urn:microsoft.com/office/officeart/2011/layout/HexagonRadial"/>
    <dgm:cxn modelId="{41AEC09F-EC17-47BE-872D-1B75873055A3}" type="presParOf" srcId="{EA465FFA-30B2-4AE7-ADE7-B90A2CCEAB05}" destId="{D2CCC084-59A9-43D5-BD21-7E1030278C30}" srcOrd="5" destOrd="0" presId="urn:microsoft.com/office/officeart/2011/layout/HexagonRadial"/>
    <dgm:cxn modelId="{17EBED89-B11A-4A59-BF2F-50DF037D1498}" type="presParOf" srcId="{D2CCC084-59A9-43D5-BD21-7E1030278C30}" destId="{77C946E9-7DA7-4D2F-95EC-51EFECF7C910}" srcOrd="0" destOrd="0" presId="urn:microsoft.com/office/officeart/2011/layout/HexagonRadial"/>
    <dgm:cxn modelId="{D71B3546-25AD-464E-933C-FFE4D52C12EF}" type="presParOf" srcId="{EA465FFA-30B2-4AE7-ADE7-B90A2CCEAB05}" destId="{DC41515C-99EC-438F-9EAA-20962F382224}" srcOrd="6" destOrd="0" presId="urn:microsoft.com/office/officeart/2011/layout/HexagonRadial"/>
    <dgm:cxn modelId="{121F355D-4115-4376-BED5-526E4DA2258A}" type="presParOf" srcId="{EA465FFA-30B2-4AE7-ADE7-B90A2CCEAB05}" destId="{816D5A81-FB2E-4D29-82E8-97683DCD3BAC}" srcOrd="7" destOrd="0" presId="urn:microsoft.com/office/officeart/2011/layout/HexagonRadial"/>
    <dgm:cxn modelId="{C43D6696-0FA0-4DA8-9CB8-153CEC1458A2}" type="presParOf" srcId="{816D5A81-FB2E-4D29-82E8-97683DCD3BAC}" destId="{A7A4ED13-20FF-483F-8C57-1421F420DE52}" srcOrd="0" destOrd="0" presId="urn:microsoft.com/office/officeart/2011/layout/HexagonRadial"/>
    <dgm:cxn modelId="{C53B089D-D760-44BD-949C-429F235B4CB1}" type="presParOf" srcId="{EA465FFA-30B2-4AE7-ADE7-B90A2CCEAB05}" destId="{6CC36BBE-5B94-4229-AD91-8162C54D7ECE}" srcOrd="8" destOrd="0" presId="urn:microsoft.com/office/officeart/2011/layout/HexagonRadial"/>
    <dgm:cxn modelId="{71D01B7E-59E5-48CB-8EFF-0B95C573FAEE}" type="presParOf" srcId="{EA465FFA-30B2-4AE7-ADE7-B90A2CCEAB05}" destId="{AA6750B5-8AC6-4A12-8CF2-5D5CACB07CE6}" srcOrd="9" destOrd="0" presId="urn:microsoft.com/office/officeart/2011/layout/HexagonRadial"/>
    <dgm:cxn modelId="{2BFF6E91-A57C-4222-9B12-A455BC15DE13}" type="presParOf" srcId="{AA6750B5-8AC6-4A12-8CF2-5D5CACB07CE6}" destId="{FB94FCE0-F61F-4B6E-98F6-872904CD030F}" srcOrd="0" destOrd="0" presId="urn:microsoft.com/office/officeart/2011/layout/HexagonRadial"/>
    <dgm:cxn modelId="{66E2C11A-BC54-493A-B8B2-C0B126FAD5A6}" type="presParOf" srcId="{EA465FFA-30B2-4AE7-ADE7-B90A2CCEAB05}" destId="{C7E1E3E3-6806-4746-A6CB-8D1FDE0C7C77}" srcOrd="10" destOrd="0" presId="urn:microsoft.com/office/officeart/2011/layout/HexagonRadial"/>
    <dgm:cxn modelId="{FCB2C942-F4BF-40D9-9C68-5D933B62F4B5}" type="presParOf" srcId="{EA465FFA-30B2-4AE7-ADE7-B90A2CCEAB05}" destId="{7C0729FD-5006-48C9-9B99-0C5E21CB4B12}" srcOrd="11" destOrd="0" presId="urn:microsoft.com/office/officeart/2011/layout/HexagonRadial"/>
    <dgm:cxn modelId="{3BC55069-FD42-4D42-A118-1C6D14E30A48}" type="presParOf" srcId="{7C0729FD-5006-48C9-9B99-0C5E21CB4B12}" destId="{11A7B07C-48C4-44D6-BF0F-4DCBED47FC34}" srcOrd="0" destOrd="0" presId="urn:microsoft.com/office/officeart/2011/layout/HexagonRadial"/>
    <dgm:cxn modelId="{E8118FD4-0CDB-4581-8B0E-5DB04539F08A}" type="presParOf" srcId="{EA465FFA-30B2-4AE7-ADE7-B90A2CCEAB05}" destId="{B14E860B-55FC-467E-83E4-A50941E4EE1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FBB64-11B3-497F-8EEC-0912A6A7DAB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A0178493-4CBA-47AF-A44E-E589613A89C9}">
      <dgm:prSet/>
      <dgm:spPr/>
      <dgm:t>
        <a:bodyPr/>
        <a:lstStyle/>
        <a:p>
          <a:r>
            <a:rPr lang="en-US" b="1" i="0"/>
            <a:t>Protocol and ceremonial services </a:t>
          </a:r>
          <a:r>
            <a:rPr lang="en-US" b="0" i="0"/>
            <a:t>encompass a set of formalities and procedures designed to ensure proper etiquette, decorum, and adherence to established norms during diplomatic engagements and official events. These services are crucial for maintaining the dignity and respect associated with international relations and ceremonial occasions.</a:t>
          </a:r>
          <a:endParaRPr lang="en-US"/>
        </a:p>
      </dgm:t>
    </dgm:pt>
    <dgm:pt modelId="{AE2B7EB4-7807-4F76-A0B1-8228E2EF6E4D}" type="parTrans" cxnId="{E39E20B2-3C43-45C8-95C8-5D8FB1419CFC}">
      <dgm:prSet/>
      <dgm:spPr/>
      <dgm:t>
        <a:bodyPr/>
        <a:lstStyle/>
        <a:p>
          <a:endParaRPr lang="en-US"/>
        </a:p>
      </dgm:t>
    </dgm:pt>
    <dgm:pt modelId="{1E782370-9B67-4C14-8EC9-1A8B6C3A4A56}" type="sibTrans" cxnId="{E39E20B2-3C43-45C8-95C8-5D8FB1419CFC}">
      <dgm:prSet/>
      <dgm:spPr/>
      <dgm:t>
        <a:bodyPr/>
        <a:lstStyle/>
        <a:p>
          <a:endParaRPr lang="en-US"/>
        </a:p>
      </dgm:t>
    </dgm:pt>
    <dgm:pt modelId="{494D59A1-0E0B-4591-BF27-C51CA62EAF7A}">
      <dgm:prSet/>
      <dgm:spPr/>
      <dgm:t>
        <a:bodyPr/>
        <a:lstStyle/>
        <a:p>
          <a:r>
            <a:rPr lang="en-GB"/>
            <a:t>The International Relations and Protocol Division (IRPD) renders protocol and ceremonial support to Parliament, particularly the Presiding Officers, in the execution of their ceremonial and diplomatic duties. The services include: </a:t>
          </a:r>
          <a:endParaRPr lang="en-US"/>
        </a:p>
      </dgm:t>
    </dgm:pt>
    <dgm:pt modelId="{9ECD0F0F-1D5A-42BB-8819-14FE832E531D}" type="parTrans" cxnId="{599DB703-D574-43AF-BA3B-056C45670AFF}">
      <dgm:prSet/>
      <dgm:spPr/>
      <dgm:t>
        <a:bodyPr/>
        <a:lstStyle/>
        <a:p>
          <a:endParaRPr lang="en-US"/>
        </a:p>
      </dgm:t>
    </dgm:pt>
    <dgm:pt modelId="{8EF69F19-1EBF-435D-AEA9-9BA2025D7843}" type="sibTrans" cxnId="{599DB703-D574-43AF-BA3B-056C45670AFF}">
      <dgm:prSet/>
      <dgm:spPr/>
      <dgm:t>
        <a:bodyPr/>
        <a:lstStyle/>
        <a:p>
          <a:endParaRPr lang="en-US"/>
        </a:p>
      </dgm:t>
    </dgm:pt>
    <dgm:pt modelId="{A95683C2-1CF3-4BC1-AE15-3D1CC91E1550}" type="pres">
      <dgm:prSet presAssocID="{897FBB64-11B3-497F-8EEC-0912A6A7DAB0}" presName="Name0" presStyleCnt="0">
        <dgm:presLayoutVars>
          <dgm:dir/>
          <dgm:resizeHandles val="exact"/>
        </dgm:presLayoutVars>
      </dgm:prSet>
      <dgm:spPr/>
    </dgm:pt>
    <dgm:pt modelId="{2264AFA2-9043-4D91-97B2-BBFB9D0AC342}" type="pres">
      <dgm:prSet presAssocID="{A0178493-4CBA-47AF-A44E-E589613A89C9}" presName="node" presStyleLbl="node1" presStyleIdx="0" presStyleCnt="2">
        <dgm:presLayoutVars>
          <dgm:bulletEnabled val="1"/>
        </dgm:presLayoutVars>
      </dgm:prSet>
      <dgm:spPr/>
    </dgm:pt>
    <dgm:pt modelId="{42D2247E-951D-476C-91A4-F9B1EB725A58}" type="pres">
      <dgm:prSet presAssocID="{1E782370-9B67-4C14-8EC9-1A8B6C3A4A56}" presName="sibTrans" presStyleLbl="sibTrans2D1" presStyleIdx="0" presStyleCnt="1"/>
      <dgm:spPr/>
    </dgm:pt>
    <dgm:pt modelId="{D6FFA021-3096-4AEF-BA27-F214A4B87138}" type="pres">
      <dgm:prSet presAssocID="{1E782370-9B67-4C14-8EC9-1A8B6C3A4A56}" presName="connectorText" presStyleLbl="sibTrans2D1" presStyleIdx="0" presStyleCnt="1"/>
      <dgm:spPr/>
    </dgm:pt>
    <dgm:pt modelId="{92A89D5C-C2C9-44C0-9FCC-A1F9D1E31251}" type="pres">
      <dgm:prSet presAssocID="{494D59A1-0E0B-4591-BF27-C51CA62EAF7A}" presName="node" presStyleLbl="node1" presStyleIdx="1" presStyleCnt="2">
        <dgm:presLayoutVars>
          <dgm:bulletEnabled val="1"/>
        </dgm:presLayoutVars>
      </dgm:prSet>
      <dgm:spPr/>
    </dgm:pt>
  </dgm:ptLst>
  <dgm:cxnLst>
    <dgm:cxn modelId="{599DB703-D574-43AF-BA3B-056C45670AFF}" srcId="{897FBB64-11B3-497F-8EEC-0912A6A7DAB0}" destId="{494D59A1-0E0B-4591-BF27-C51CA62EAF7A}" srcOrd="1" destOrd="0" parTransId="{9ECD0F0F-1D5A-42BB-8819-14FE832E531D}" sibTransId="{8EF69F19-1EBF-435D-AEA9-9BA2025D7843}"/>
    <dgm:cxn modelId="{88908417-85A9-4118-A466-C9CA6B75394E}" type="presOf" srcId="{1E782370-9B67-4C14-8EC9-1A8B6C3A4A56}" destId="{D6FFA021-3096-4AEF-BA27-F214A4B87138}" srcOrd="1" destOrd="0" presId="urn:microsoft.com/office/officeart/2005/8/layout/process1"/>
    <dgm:cxn modelId="{CD12D91E-6297-46C2-8F23-3EBDC63550D8}" type="presOf" srcId="{A0178493-4CBA-47AF-A44E-E589613A89C9}" destId="{2264AFA2-9043-4D91-97B2-BBFB9D0AC342}" srcOrd="0" destOrd="0" presId="urn:microsoft.com/office/officeart/2005/8/layout/process1"/>
    <dgm:cxn modelId="{52E03C3B-A317-4DF1-AA73-001A7BAB11EF}" type="presOf" srcId="{494D59A1-0E0B-4591-BF27-C51CA62EAF7A}" destId="{92A89D5C-C2C9-44C0-9FCC-A1F9D1E31251}" srcOrd="0" destOrd="0" presId="urn:microsoft.com/office/officeart/2005/8/layout/process1"/>
    <dgm:cxn modelId="{6E7B0669-C61E-47AC-B06A-B3A06A0FADBF}" type="presOf" srcId="{897FBB64-11B3-497F-8EEC-0912A6A7DAB0}" destId="{A95683C2-1CF3-4BC1-AE15-3D1CC91E1550}" srcOrd="0" destOrd="0" presId="urn:microsoft.com/office/officeart/2005/8/layout/process1"/>
    <dgm:cxn modelId="{E39E20B2-3C43-45C8-95C8-5D8FB1419CFC}" srcId="{897FBB64-11B3-497F-8EEC-0912A6A7DAB0}" destId="{A0178493-4CBA-47AF-A44E-E589613A89C9}" srcOrd="0" destOrd="0" parTransId="{AE2B7EB4-7807-4F76-A0B1-8228E2EF6E4D}" sibTransId="{1E782370-9B67-4C14-8EC9-1A8B6C3A4A56}"/>
    <dgm:cxn modelId="{A2E0C8E5-798E-4EE5-BC24-1F84A54B8345}" type="presOf" srcId="{1E782370-9B67-4C14-8EC9-1A8B6C3A4A56}" destId="{42D2247E-951D-476C-91A4-F9B1EB725A58}" srcOrd="0" destOrd="0" presId="urn:microsoft.com/office/officeart/2005/8/layout/process1"/>
    <dgm:cxn modelId="{F4C31AF6-3B9D-4031-B8A6-C040440679CA}" type="presParOf" srcId="{A95683C2-1CF3-4BC1-AE15-3D1CC91E1550}" destId="{2264AFA2-9043-4D91-97B2-BBFB9D0AC342}" srcOrd="0" destOrd="0" presId="urn:microsoft.com/office/officeart/2005/8/layout/process1"/>
    <dgm:cxn modelId="{B07D484B-8112-4E64-8768-C9F41473DCCD}" type="presParOf" srcId="{A95683C2-1CF3-4BC1-AE15-3D1CC91E1550}" destId="{42D2247E-951D-476C-91A4-F9B1EB725A58}" srcOrd="1" destOrd="0" presId="urn:microsoft.com/office/officeart/2005/8/layout/process1"/>
    <dgm:cxn modelId="{2CAA3ABC-8DE2-4991-B479-78A73167B2CB}" type="presParOf" srcId="{42D2247E-951D-476C-91A4-F9B1EB725A58}" destId="{D6FFA021-3096-4AEF-BA27-F214A4B87138}" srcOrd="0" destOrd="0" presId="urn:microsoft.com/office/officeart/2005/8/layout/process1"/>
    <dgm:cxn modelId="{6CB2F385-82C7-4B02-9F48-653B6EFAAF09}" type="presParOf" srcId="{A95683C2-1CF3-4BC1-AE15-3D1CC91E1550}" destId="{92A89D5C-C2C9-44C0-9FCC-A1F9D1E3125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FC9F0F-4D25-4378-9868-59E89A7AE1F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1D84577-4E2E-449D-8388-FA21C1128DAC}">
      <dgm:prSet/>
      <dgm:spPr/>
      <dgm:t>
        <a:bodyPr/>
        <a:lstStyle/>
        <a:p>
          <a:pPr>
            <a:lnSpc>
              <a:spcPct val="100000"/>
            </a:lnSpc>
          </a:pPr>
          <a:r>
            <a:rPr lang="en-US"/>
            <a:t>Rendering of Protocol and Ceremonial services and support to Presiding Officers on official engagements (local and abroad) and visiting dignitaries hosted on official occasions.</a:t>
          </a:r>
        </a:p>
      </dgm:t>
    </dgm:pt>
    <dgm:pt modelId="{DC54CDAC-27A7-4B43-9EEA-310C32F8244A}" type="parTrans" cxnId="{4BF4D78A-9C83-4C6A-A180-02EA2A04EB04}">
      <dgm:prSet/>
      <dgm:spPr/>
      <dgm:t>
        <a:bodyPr/>
        <a:lstStyle/>
        <a:p>
          <a:endParaRPr lang="en-US"/>
        </a:p>
      </dgm:t>
    </dgm:pt>
    <dgm:pt modelId="{96EB84C9-524E-494E-BB6E-2AB5C4B4B1A5}" type="sibTrans" cxnId="{4BF4D78A-9C83-4C6A-A180-02EA2A04EB04}">
      <dgm:prSet/>
      <dgm:spPr/>
      <dgm:t>
        <a:bodyPr/>
        <a:lstStyle/>
        <a:p>
          <a:pPr>
            <a:lnSpc>
              <a:spcPct val="100000"/>
            </a:lnSpc>
          </a:pPr>
          <a:endParaRPr lang="en-US"/>
        </a:p>
      </dgm:t>
    </dgm:pt>
    <dgm:pt modelId="{A9CB47CA-CA50-4ADB-AB1A-8C0AA9F6A2D7}">
      <dgm:prSet/>
      <dgm:spPr/>
      <dgm:t>
        <a:bodyPr/>
        <a:lstStyle/>
        <a:p>
          <a:pPr>
            <a:lnSpc>
              <a:spcPct val="100000"/>
            </a:lnSpc>
          </a:pPr>
          <a:r>
            <a:rPr lang="en-US"/>
            <a:t>Coordination and facilitation of Parliament’s protocol related to official diplomatic correspondence, e.g. with the Presidency and the Department of International Relations and Cooperation (DIRCO), correspondence with multilateral organisations, and communication with members of the diplomatic corps. </a:t>
          </a:r>
        </a:p>
      </dgm:t>
    </dgm:pt>
    <dgm:pt modelId="{554FED58-DE63-4C88-92F5-5BD3C8FE5CB5}" type="parTrans" cxnId="{93D90CF4-8E5F-4F71-83B0-C79C879DF873}">
      <dgm:prSet/>
      <dgm:spPr/>
      <dgm:t>
        <a:bodyPr/>
        <a:lstStyle/>
        <a:p>
          <a:endParaRPr lang="en-US"/>
        </a:p>
      </dgm:t>
    </dgm:pt>
    <dgm:pt modelId="{8525BF79-5FB9-43BA-83C6-3DE0A9A96AFA}" type="sibTrans" cxnId="{93D90CF4-8E5F-4F71-83B0-C79C879DF873}">
      <dgm:prSet/>
      <dgm:spPr/>
      <dgm:t>
        <a:bodyPr/>
        <a:lstStyle/>
        <a:p>
          <a:pPr>
            <a:lnSpc>
              <a:spcPct val="100000"/>
            </a:lnSpc>
          </a:pPr>
          <a:endParaRPr lang="en-US"/>
        </a:p>
      </dgm:t>
    </dgm:pt>
    <dgm:pt modelId="{9633DFE4-FA02-4399-9B6F-3F9D619A6EAC}">
      <dgm:prSet/>
      <dgm:spPr/>
      <dgm:t>
        <a:bodyPr/>
        <a:lstStyle/>
        <a:p>
          <a:pPr>
            <a:lnSpc>
              <a:spcPct val="100000"/>
            </a:lnSpc>
          </a:pPr>
          <a:r>
            <a:rPr lang="en-US"/>
            <a:t>Providing general advice as needed on protocol operations, in accordance with national and international protocol practices.</a:t>
          </a:r>
        </a:p>
      </dgm:t>
    </dgm:pt>
    <dgm:pt modelId="{F470C3B2-F4EC-4588-8708-F8623297AC4F}" type="parTrans" cxnId="{6C92E1DF-D6A2-4740-841C-4EF62DBFC093}">
      <dgm:prSet/>
      <dgm:spPr/>
      <dgm:t>
        <a:bodyPr/>
        <a:lstStyle/>
        <a:p>
          <a:endParaRPr lang="en-US"/>
        </a:p>
      </dgm:t>
    </dgm:pt>
    <dgm:pt modelId="{99B89144-4164-4D11-A9BA-1F64ED1CD225}" type="sibTrans" cxnId="{6C92E1DF-D6A2-4740-841C-4EF62DBFC093}">
      <dgm:prSet/>
      <dgm:spPr/>
      <dgm:t>
        <a:bodyPr/>
        <a:lstStyle/>
        <a:p>
          <a:pPr>
            <a:lnSpc>
              <a:spcPct val="100000"/>
            </a:lnSpc>
          </a:pPr>
          <a:endParaRPr lang="en-US"/>
        </a:p>
      </dgm:t>
    </dgm:pt>
    <dgm:pt modelId="{9335C546-1890-404E-9266-E12AF77A0A3B}">
      <dgm:prSet/>
      <dgm:spPr/>
      <dgm:t>
        <a:bodyPr/>
        <a:lstStyle/>
        <a:p>
          <a:pPr>
            <a:lnSpc>
              <a:spcPct val="100000"/>
            </a:lnSpc>
          </a:pPr>
          <a:r>
            <a:rPr lang="en-US"/>
            <a:t>Condolence book preparation.</a:t>
          </a:r>
        </a:p>
      </dgm:t>
    </dgm:pt>
    <dgm:pt modelId="{66B0730B-0800-4978-8EA3-562082F6DF1D}" type="parTrans" cxnId="{B3B2EC0C-3C89-4995-82B7-C306B01DA68E}">
      <dgm:prSet/>
      <dgm:spPr/>
      <dgm:t>
        <a:bodyPr/>
        <a:lstStyle/>
        <a:p>
          <a:endParaRPr lang="en-US"/>
        </a:p>
      </dgm:t>
    </dgm:pt>
    <dgm:pt modelId="{298BEFA0-64A6-4A99-AA43-BC5C7A82241B}" type="sibTrans" cxnId="{B3B2EC0C-3C89-4995-82B7-C306B01DA68E}">
      <dgm:prSet/>
      <dgm:spPr/>
      <dgm:t>
        <a:bodyPr/>
        <a:lstStyle/>
        <a:p>
          <a:pPr>
            <a:lnSpc>
              <a:spcPct val="100000"/>
            </a:lnSpc>
          </a:pPr>
          <a:endParaRPr lang="en-US"/>
        </a:p>
      </dgm:t>
    </dgm:pt>
    <dgm:pt modelId="{760E083B-23A5-4BD8-B879-B89FF37025C1}">
      <dgm:prSet/>
      <dgm:spPr/>
      <dgm:t>
        <a:bodyPr/>
        <a:lstStyle/>
        <a:p>
          <a:pPr>
            <a:lnSpc>
              <a:spcPct val="100000"/>
            </a:lnSpc>
          </a:pPr>
          <a:r>
            <a:rPr lang="en-US"/>
            <a:t>Official gifts procurement and management.</a:t>
          </a:r>
        </a:p>
      </dgm:t>
    </dgm:pt>
    <dgm:pt modelId="{D2C9DC33-E233-40F7-8878-906D58208A83}" type="parTrans" cxnId="{8D0A1184-9AB2-4619-A412-F700B340D2F0}">
      <dgm:prSet/>
      <dgm:spPr/>
      <dgm:t>
        <a:bodyPr/>
        <a:lstStyle/>
        <a:p>
          <a:endParaRPr lang="en-US"/>
        </a:p>
      </dgm:t>
    </dgm:pt>
    <dgm:pt modelId="{623E17DE-B22B-43D9-9DB7-1CEC46DB07DF}" type="sibTrans" cxnId="{8D0A1184-9AB2-4619-A412-F700B340D2F0}">
      <dgm:prSet/>
      <dgm:spPr/>
      <dgm:t>
        <a:bodyPr/>
        <a:lstStyle/>
        <a:p>
          <a:pPr>
            <a:lnSpc>
              <a:spcPct val="100000"/>
            </a:lnSpc>
          </a:pPr>
          <a:endParaRPr lang="en-US"/>
        </a:p>
      </dgm:t>
    </dgm:pt>
    <dgm:pt modelId="{D15C8BBC-EE81-40A5-8A93-2F667D065F0D}">
      <dgm:prSet/>
      <dgm:spPr/>
      <dgm:t>
        <a:bodyPr/>
        <a:lstStyle/>
        <a:p>
          <a:pPr>
            <a:lnSpc>
              <a:spcPct val="100000"/>
            </a:lnSpc>
          </a:pPr>
          <a:r>
            <a:rPr lang="en-GB"/>
            <a:t>Initiating a protocol training programme for Parliament</a:t>
          </a:r>
          <a:endParaRPr lang="en-US"/>
        </a:p>
      </dgm:t>
    </dgm:pt>
    <dgm:pt modelId="{0D849C0A-9809-4435-8235-C91877299841}" type="parTrans" cxnId="{30C85988-733F-4499-8B5F-24AA77F5498C}">
      <dgm:prSet/>
      <dgm:spPr/>
      <dgm:t>
        <a:bodyPr/>
        <a:lstStyle/>
        <a:p>
          <a:endParaRPr lang="en-US"/>
        </a:p>
      </dgm:t>
    </dgm:pt>
    <dgm:pt modelId="{599E8BD9-5AAF-4680-9E5F-594B2B70A279}" type="sibTrans" cxnId="{30C85988-733F-4499-8B5F-24AA77F5498C}">
      <dgm:prSet/>
      <dgm:spPr/>
      <dgm:t>
        <a:bodyPr/>
        <a:lstStyle/>
        <a:p>
          <a:endParaRPr lang="en-US"/>
        </a:p>
      </dgm:t>
    </dgm:pt>
    <dgm:pt modelId="{D9F50220-569F-4B48-A1F2-C87949E48578}" type="pres">
      <dgm:prSet presAssocID="{90FC9F0F-4D25-4378-9868-59E89A7AE1F6}" presName="root" presStyleCnt="0">
        <dgm:presLayoutVars>
          <dgm:dir/>
          <dgm:resizeHandles val="exact"/>
        </dgm:presLayoutVars>
      </dgm:prSet>
      <dgm:spPr/>
    </dgm:pt>
    <dgm:pt modelId="{BD3ACD9F-A816-46B7-8105-25E3F276936E}" type="pres">
      <dgm:prSet presAssocID="{90FC9F0F-4D25-4378-9868-59E89A7AE1F6}" presName="container" presStyleCnt="0">
        <dgm:presLayoutVars>
          <dgm:dir/>
          <dgm:resizeHandles val="exact"/>
        </dgm:presLayoutVars>
      </dgm:prSet>
      <dgm:spPr/>
    </dgm:pt>
    <dgm:pt modelId="{A53CEDF4-E48F-48FA-B9DA-2F588E9EE9A2}" type="pres">
      <dgm:prSet presAssocID="{C1D84577-4E2E-449D-8388-FA21C1128DAC}" presName="compNode" presStyleCnt="0"/>
      <dgm:spPr/>
    </dgm:pt>
    <dgm:pt modelId="{BEB20448-34C8-47F9-BA5B-7FE8101A6ADE}" type="pres">
      <dgm:prSet presAssocID="{C1D84577-4E2E-449D-8388-FA21C1128DAC}" presName="iconBgRect" presStyleLbl="bgShp" presStyleIdx="0" presStyleCnt="6"/>
      <dgm:spPr/>
    </dgm:pt>
    <dgm:pt modelId="{BAF4D92E-2BD0-4C77-B0A3-77B7E2B0D28E}" type="pres">
      <dgm:prSet presAssocID="{C1D84577-4E2E-449D-8388-FA21C1128D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own"/>
        </a:ext>
      </dgm:extLst>
    </dgm:pt>
    <dgm:pt modelId="{E17AFBAA-5AE8-4383-A213-DF3A07AE0711}" type="pres">
      <dgm:prSet presAssocID="{C1D84577-4E2E-449D-8388-FA21C1128DAC}" presName="spaceRect" presStyleCnt="0"/>
      <dgm:spPr/>
    </dgm:pt>
    <dgm:pt modelId="{A11E222E-2534-40DD-865C-59C5A8011BCD}" type="pres">
      <dgm:prSet presAssocID="{C1D84577-4E2E-449D-8388-FA21C1128DAC}" presName="textRect" presStyleLbl="revTx" presStyleIdx="0" presStyleCnt="6">
        <dgm:presLayoutVars>
          <dgm:chMax val="1"/>
          <dgm:chPref val="1"/>
        </dgm:presLayoutVars>
      </dgm:prSet>
      <dgm:spPr/>
    </dgm:pt>
    <dgm:pt modelId="{2285D861-51BE-4D0E-89EB-5D32371C7C27}" type="pres">
      <dgm:prSet presAssocID="{96EB84C9-524E-494E-BB6E-2AB5C4B4B1A5}" presName="sibTrans" presStyleLbl="sibTrans2D1" presStyleIdx="0" presStyleCnt="0"/>
      <dgm:spPr/>
    </dgm:pt>
    <dgm:pt modelId="{31640861-3255-48A1-98B4-C86519369060}" type="pres">
      <dgm:prSet presAssocID="{A9CB47CA-CA50-4ADB-AB1A-8C0AA9F6A2D7}" presName="compNode" presStyleCnt="0"/>
      <dgm:spPr/>
    </dgm:pt>
    <dgm:pt modelId="{C3C759A1-5BB3-4D66-8290-EC0789DE61C1}" type="pres">
      <dgm:prSet presAssocID="{A9CB47CA-CA50-4ADB-AB1A-8C0AA9F6A2D7}" presName="iconBgRect" presStyleLbl="bgShp" presStyleIdx="1" presStyleCnt="6"/>
      <dgm:spPr/>
    </dgm:pt>
    <dgm:pt modelId="{9E89A7E0-7720-4D5F-BD95-84F5AB370386}" type="pres">
      <dgm:prSet presAssocID="{A9CB47CA-CA50-4ADB-AB1A-8C0AA9F6A2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940C732A-6FA0-423E-A63D-FDC6AC035D0B}" type="pres">
      <dgm:prSet presAssocID="{A9CB47CA-CA50-4ADB-AB1A-8C0AA9F6A2D7}" presName="spaceRect" presStyleCnt="0"/>
      <dgm:spPr/>
    </dgm:pt>
    <dgm:pt modelId="{C8EE0404-6AB4-44D5-AF4D-07E88CF31DD7}" type="pres">
      <dgm:prSet presAssocID="{A9CB47CA-CA50-4ADB-AB1A-8C0AA9F6A2D7}" presName="textRect" presStyleLbl="revTx" presStyleIdx="1" presStyleCnt="6">
        <dgm:presLayoutVars>
          <dgm:chMax val="1"/>
          <dgm:chPref val="1"/>
        </dgm:presLayoutVars>
      </dgm:prSet>
      <dgm:spPr/>
    </dgm:pt>
    <dgm:pt modelId="{3648BFB8-A667-4A57-99FB-15F190982BFE}" type="pres">
      <dgm:prSet presAssocID="{8525BF79-5FB9-43BA-83C6-3DE0A9A96AFA}" presName="sibTrans" presStyleLbl="sibTrans2D1" presStyleIdx="0" presStyleCnt="0"/>
      <dgm:spPr/>
    </dgm:pt>
    <dgm:pt modelId="{4089112B-E1C6-4C61-8972-09533F7E941A}" type="pres">
      <dgm:prSet presAssocID="{9633DFE4-FA02-4399-9B6F-3F9D619A6EAC}" presName="compNode" presStyleCnt="0"/>
      <dgm:spPr/>
    </dgm:pt>
    <dgm:pt modelId="{FD4253FE-CC9F-4A8B-941D-88690C5C0D87}" type="pres">
      <dgm:prSet presAssocID="{9633DFE4-FA02-4399-9B6F-3F9D619A6EAC}" presName="iconBgRect" presStyleLbl="bgShp" presStyleIdx="2" presStyleCnt="6"/>
      <dgm:spPr/>
    </dgm:pt>
    <dgm:pt modelId="{E5D31195-62AA-4AA2-9890-AFDE34648102}" type="pres">
      <dgm:prSet presAssocID="{9633DFE4-FA02-4399-9B6F-3F9D619A6EA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2B4F4154-B1A8-4781-80CA-662419DD80CB}" type="pres">
      <dgm:prSet presAssocID="{9633DFE4-FA02-4399-9B6F-3F9D619A6EAC}" presName="spaceRect" presStyleCnt="0"/>
      <dgm:spPr/>
    </dgm:pt>
    <dgm:pt modelId="{2C463178-1F03-45A0-BBFB-5D8D6E7AB624}" type="pres">
      <dgm:prSet presAssocID="{9633DFE4-FA02-4399-9B6F-3F9D619A6EAC}" presName="textRect" presStyleLbl="revTx" presStyleIdx="2" presStyleCnt="6">
        <dgm:presLayoutVars>
          <dgm:chMax val="1"/>
          <dgm:chPref val="1"/>
        </dgm:presLayoutVars>
      </dgm:prSet>
      <dgm:spPr/>
    </dgm:pt>
    <dgm:pt modelId="{CE337BDF-CAF2-4B42-B0B9-F7D40C3574AE}" type="pres">
      <dgm:prSet presAssocID="{99B89144-4164-4D11-A9BA-1F64ED1CD225}" presName="sibTrans" presStyleLbl="sibTrans2D1" presStyleIdx="0" presStyleCnt="0"/>
      <dgm:spPr/>
    </dgm:pt>
    <dgm:pt modelId="{C6BAFB0A-5725-4D07-9612-966B66B476D8}" type="pres">
      <dgm:prSet presAssocID="{9335C546-1890-404E-9266-E12AF77A0A3B}" presName="compNode" presStyleCnt="0"/>
      <dgm:spPr/>
    </dgm:pt>
    <dgm:pt modelId="{B45D4E41-9AD4-4AFE-A4B8-BE4BA20A70AD}" type="pres">
      <dgm:prSet presAssocID="{9335C546-1890-404E-9266-E12AF77A0A3B}" presName="iconBgRect" presStyleLbl="bgShp" presStyleIdx="3" presStyleCnt="6"/>
      <dgm:spPr/>
    </dgm:pt>
    <dgm:pt modelId="{B84FADF5-E90B-4E35-8DDB-3E7C4E4D1907}" type="pres">
      <dgm:prSet presAssocID="{9335C546-1890-404E-9266-E12AF77A0A3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Envelope"/>
        </a:ext>
      </dgm:extLst>
    </dgm:pt>
    <dgm:pt modelId="{E4B7FA7F-9FE6-48CA-A407-D103CFB1F61E}" type="pres">
      <dgm:prSet presAssocID="{9335C546-1890-404E-9266-E12AF77A0A3B}" presName="spaceRect" presStyleCnt="0"/>
      <dgm:spPr/>
    </dgm:pt>
    <dgm:pt modelId="{11E3572A-2F48-48A3-A16A-25E5F80EAEA7}" type="pres">
      <dgm:prSet presAssocID="{9335C546-1890-404E-9266-E12AF77A0A3B}" presName="textRect" presStyleLbl="revTx" presStyleIdx="3" presStyleCnt="6">
        <dgm:presLayoutVars>
          <dgm:chMax val="1"/>
          <dgm:chPref val="1"/>
        </dgm:presLayoutVars>
      </dgm:prSet>
      <dgm:spPr/>
    </dgm:pt>
    <dgm:pt modelId="{B20DC2C9-AA01-4D7B-BE98-B5842E529ADF}" type="pres">
      <dgm:prSet presAssocID="{298BEFA0-64A6-4A99-AA43-BC5C7A82241B}" presName="sibTrans" presStyleLbl="sibTrans2D1" presStyleIdx="0" presStyleCnt="0"/>
      <dgm:spPr/>
    </dgm:pt>
    <dgm:pt modelId="{7F4C16FC-045F-4191-B7A1-32F43221B4BE}" type="pres">
      <dgm:prSet presAssocID="{760E083B-23A5-4BD8-B879-B89FF37025C1}" presName="compNode" presStyleCnt="0"/>
      <dgm:spPr/>
    </dgm:pt>
    <dgm:pt modelId="{5859CDB5-AB43-433A-8E2E-5A4F3C63DABC}" type="pres">
      <dgm:prSet presAssocID="{760E083B-23A5-4BD8-B879-B89FF37025C1}" presName="iconBgRect" presStyleLbl="bgShp" presStyleIdx="4" presStyleCnt="6"/>
      <dgm:spPr/>
    </dgm:pt>
    <dgm:pt modelId="{B5DF10FA-3A41-4224-B83E-851473DBAE6B}" type="pres">
      <dgm:prSet presAssocID="{760E083B-23A5-4BD8-B879-B89FF37025C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esent"/>
        </a:ext>
      </dgm:extLst>
    </dgm:pt>
    <dgm:pt modelId="{497A3A82-449F-43E8-B090-9AF2FD04EB01}" type="pres">
      <dgm:prSet presAssocID="{760E083B-23A5-4BD8-B879-B89FF37025C1}" presName="spaceRect" presStyleCnt="0"/>
      <dgm:spPr/>
    </dgm:pt>
    <dgm:pt modelId="{8B7D93C0-D8A3-4B2E-88A1-9EB4FE3BC989}" type="pres">
      <dgm:prSet presAssocID="{760E083B-23A5-4BD8-B879-B89FF37025C1}" presName="textRect" presStyleLbl="revTx" presStyleIdx="4" presStyleCnt="6">
        <dgm:presLayoutVars>
          <dgm:chMax val="1"/>
          <dgm:chPref val="1"/>
        </dgm:presLayoutVars>
      </dgm:prSet>
      <dgm:spPr/>
    </dgm:pt>
    <dgm:pt modelId="{CE319485-8295-4B89-A6E1-3072A2348CD8}" type="pres">
      <dgm:prSet presAssocID="{623E17DE-B22B-43D9-9DB7-1CEC46DB07DF}" presName="sibTrans" presStyleLbl="sibTrans2D1" presStyleIdx="0" presStyleCnt="0"/>
      <dgm:spPr/>
    </dgm:pt>
    <dgm:pt modelId="{AC9D51A5-CCFC-4874-A112-F91AC870EC36}" type="pres">
      <dgm:prSet presAssocID="{D15C8BBC-EE81-40A5-8A93-2F667D065F0D}" presName="compNode" presStyleCnt="0"/>
      <dgm:spPr/>
    </dgm:pt>
    <dgm:pt modelId="{4EA651E9-F4B7-4831-941B-9B71D6448471}" type="pres">
      <dgm:prSet presAssocID="{D15C8BBC-EE81-40A5-8A93-2F667D065F0D}" presName="iconBgRect" presStyleLbl="bgShp" presStyleIdx="5" presStyleCnt="6"/>
      <dgm:spPr/>
    </dgm:pt>
    <dgm:pt modelId="{F5021577-6E06-4997-BFAD-CC597810A902}" type="pres">
      <dgm:prSet presAssocID="{D15C8BBC-EE81-40A5-8A93-2F667D065F0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eting"/>
        </a:ext>
      </dgm:extLst>
    </dgm:pt>
    <dgm:pt modelId="{FEF807D6-2C59-4310-BE84-8A808E80BE86}" type="pres">
      <dgm:prSet presAssocID="{D15C8BBC-EE81-40A5-8A93-2F667D065F0D}" presName="spaceRect" presStyleCnt="0"/>
      <dgm:spPr/>
    </dgm:pt>
    <dgm:pt modelId="{2D5535CA-DE41-4B11-AEBA-D433F9EDF845}" type="pres">
      <dgm:prSet presAssocID="{D15C8BBC-EE81-40A5-8A93-2F667D065F0D}" presName="textRect" presStyleLbl="revTx" presStyleIdx="5" presStyleCnt="6">
        <dgm:presLayoutVars>
          <dgm:chMax val="1"/>
          <dgm:chPref val="1"/>
        </dgm:presLayoutVars>
      </dgm:prSet>
      <dgm:spPr/>
    </dgm:pt>
  </dgm:ptLst>
  <dgm:cxnLst>
    <dgm:cxn modelId="{CD30BE03-C328-4BBB-A7B5-2BD1CC1C1362}" type="presOf" srcId="{90FC9F0F-4D25-4378-9868-59E89A7AE1F6}" destId="{D9F50220-569F-4B48-A1F2-C87949E48578}" srcOrd="0" destOrd="0" presId="urn:microsoft.com/office/officeart/2018/2/layout/IconCircleList"/>
    <dgm:cxn modelId="{B3B2EC0C-3C89-4995-82B7-C306B01DA68E}" srcId="{90FC9F0F-4D25-4378-9868-59E89A7AE1F6}" destId="{9335C546-1890-404E-9266-E12AF77A0A3B}" srcOrd="3" destOrd="0" parTransId="{66B0730B-0800-4978-8EA3-562082F6DF1D}" sibTransId="{298BEFA0-64A6-4A99-AA43-BC5C7A82241B}"/>
    <dgm:cxn modelId="{DE25A563-E300-46DE-9DB4-2CDBA53D6F17}" type="presOf" srcId="{623E17DE-B22B-43D9-9DB7-1CEC46DB07DF}" destId="{CE319485-8295-4B89-A6E1-3072A2348CD8}" srcOrd="0" destOrd="0" presId="urn:microsoft.com/office/officeart/2018/2/layout/IconCircleList"/>
    <dgm:cxn modelId="{C44E6B45-1C35-4A52-A9F7-ADF309BE4861}" type="presOf" srcId="{9335C546-1890-404E-9266-E12AF77A0A3B}" destId="{11E3572A-2F48-48A3-A16A-25E5F80EAEA7}" srcOrd="0" destOrd="0" presId="urn:microsoft.com/office/officeart/2018/2/layout/IconCircleList"/>
    <dgm:cxn modelId="{DB5F5F47-1D34-4F5F-9670-760DEFD16371}" type="presOf" srcId="{A9CB47CA-CA50-4ADB-AB1A-8C0AA9F6A2D7}" destId="{C8EE0404-6AB4-44D5-AF4D-07E88CF31DD7}" srcOrd="0" destOrd="0" presId="urn:microsoft.com/office/officeart/2018/2/layout/IconCircleList"/>
    <dgm:cxn modelId="{1999C447-6EB7-4796-BF54-7B6F186150AD}" type="presOf" srcId="{8525BF79-5FB9-43BA-83C6-3DE0A9A96AFA}" destId="{3648BFB8-A667-4A57-99FB-15F190982BFE}" srcOrd="0" destOrd="0" presId="urn:microsoft.com/office/officeart/2018/2/layout/IconCircleList"/>
    <dgm:cxn modelId="{B3A8086B-8E32-4CA4-89E6-CEFB9B7DBB0B}" type="presOf" srcId="{96EB84C9-524E-494E-BB6E-2AB5C4B4B1A5}" destId="{2285D861-51BE-4D0E-89EB-5D32371C7C27}" srcOrd="0" destOrd="0" presId="urn:microsoft.com/office/officeart/2018/2/layout/IconCircleList"/>
    <dgm:cxn modelId="{8D0A1184-9AB2-4619-A412-F700B340D2F0}" srcId="{90FC9F0F-4D25-4378-9868-59E89A7AE1F6}" destId="{760E083B-23A5-4BD8-B879-B89FF37025C1}" srcOrd="4" destOrd="0" parTransId="{D2C9DC33-E233-40F7-8878-906D58208A83}" sibTransId="{623E17DE-B22B-43D9-9DB7-1CEC46DB07DF}"/>
    <dgm:cxn modelId="{B0DAA084-A402-462B-9B23-9B847BD7BAC4}" type="presOf" srcId="{298BEFA0-64A6-4A99-AA43-BC5C7A82241B}" destId="{B20DC2C9-AA01-4D7B-BE98-B5842E529ADF}" srcOrd="0" destOrd="0" presId="urn:microsoft.com/office/officeart/2018/2/layout/IconCircleList"/>
    <dgm:cxn modelId="{30C85988-733F-4499-8B5F-24AA77F5498C}" srcId="{90FC9F0F-4D25-4378-9868-59E89A7AE1F6}" destId="{D15C8BBC-EE81-40A5-8A93-2F667D065F0D}" srcOrd="5" destOrd="0" parTransId="{0D849C0A-9809-4435-8235-C91877299841}" sibTransId="{599E8BD9-5AAF-4680-9E5F-594B2B70A279}"/>
    <dgm:cxn modelId="{4BF4D78A-9C83-4C6A-A180-02EA2A04EB04}" srcId="{90FC9F0F-4D25-4378-9868-59E89A7AE1F6}" destId="{C1D84577-4E2E-449D-8388-FA21C1128DAC}" srcOrd="0" destOrd="0" parTransId="{DC54CDAC-27A7-4B43-9EEA-310C32F8244A}" sibTransId="{96EB84C9-524E-494E-BB6E-2AB5C4B4B1A5}"/>
    <dgm:cxn modelId="{C1BFBD8B-FFF1-4C00-BB75-7EB1A4B1BA22}" type="presOf" srcId="{99B89144-4164-4D11-A9BA-1F64ED1CD225}" destId="{CE337BDF-CAF2-4B42-B0B9-F7D40C3574AE}" srcOrd="0" destOrd="0" presId="urn:microsoft.com/office/officeart/2018/2/layout/IconCircleList"/>
    <dgm:cxn modelId="{FCEEDDB6-63CD-49F3-8168-28060140E1B1}" type="presOf" srcId="{D15C8BBC-EE81-40A5-8A93-2F667D065F0D}" destId="{2D5535CA-DE41-4B11-AEBA-D433F9EDF845}" srcOrd="0" destOrd="0" presId="urn:microsoft.com/office/officeart/2018/2/layout/IconCircleList"/>
    <dgm:cxn modelId="{C7004CBF-1F23-4B29-9E19-2D321E823E22}" type="presOf" srcId="{C1D84577-4E2E-449D-8388-FA21C1128DAC}" destId="{A11E222E-2534-40DD-865C-59C5A8011BCD}" srcOrd="0" destOrd="0" presId="urn:microsoft.com/office/officeart/2018/2/layout/IconCircleList"/>
    <dgm:cxn modelId="{98510DC5-E6A3-4BA2-9FDF-2C91567BABD4}" type="presOf" srcId="{9633DFE4-FA02-4399-9B6F-3F9D619A6EAC}" destId="{2C463178-1F03-45A0-BBFB-5D8D6E7AB624}" srcOrd="0" destOrd="0" presId="urn:microsoft.com/office/officeart/2018/2/layout/IconCircleList"/>
    <dgm:cxn modelId="{853B54D5-680D-46CB-94CC-4D561C33D0B7}" type="presOf" srcId="{760E083B-23A5-4BD8-B879-B89FF37025C1}" destId="{8B7D93C0-D8A3-4B2E-88A1-9EB4FE3BC989}" srcOrd="0" destOrd="0" presId="urn:microsoft.com/office/officeart/2018/2/layout/IconCircleList"/>
    <dgm:cxn modelId="{6C92E1DF-D6A2-4740-841C-4EF62DBFC093}" srcId="{90FC9F0F-4D25-4378-9868-59E89A7AE1F6}" destId="{9633DFE4-FA02-4399-9B6F-3F9D619A6EAC}" srcOrd="2" destOrd="0" parTransId="{F470C3B2-F4EC-4588-8708-F8623297AC4F}" sibTransId="{99B89144-4164-4D11-A9BA-1F64ED1CD225}"/>
    <dgm:cxn modelId="{93D90CF4-8E5F-4F71-83B0-C79C879DF873}" srcId="{90FC9F0F-4D25-4378-9868-59E89A7AE1F6}" destId="{A9CB47CA-CA50-4ADB-AB1A-8C0AA9F6A2D7}" srcOrd="1" destOrd="0" parTransId="{554FED58-DE63-4C88-92F5-5BD3C8FE5CB5}" sibTransId="{8525BF79-5FB9-43BA-83C6-3DE0A9A96AFA}"/>
    <dgm:cxn modelId="{A28BEEDF-796C-4497-962F-CEAF1E5A9B4B}" type="presParOf" srcId="{D9F50220-569F-4B48-A1F2-C87949E48578}" destId="{BD3ACD9F-A816-46B7-8105-25E3F276936E}" srcOrd="0" destOrd="0" presId="urn:microsoft.com/office/officeart/2018/2/layout/IconCircleList"/>
    <dgm:cxn modelId="{78429F52-2C80-416C-8F3B-59261F879E97}" type="presParOf" srcId="{BD3ACD9F-A816-46B7-8105-25E3F276936E}" destId="{A53CEDF4-E48F-48FA-B9DA-2F588E9EE9A2}" srcOrd="0" destOrd="0" presId="urn:microsoft.com/office/officeart/2018/2/layout/IconCircleList"/>
    <dgm:cxn modelId="{F81D33CF-267A-4EEE-A2B8-556879AECB40}" type="presParOf" srcId="{A53CEDF4-E48F-48FA-B9DA-2F588E9EE9A2}" destId="{BEB20448-34C8-47F9-BA5B-7FE8101A6ADE}" srcOrd="0" destOrd="0" presId="urn:microsoft.com/office/officeart/2018/2/layout/IconCircleList"/>
    <dgm:cxn modelId="{7B1A9348-4751-4B35-8804-221B32A7B9A4}" type="presParOf" srcId="{A53CEDF4-E48F-48FA-B9DA-2F588E9EE9A2}" destId="{BAF4D92E-2BD0-4C77-B0A3-77B7E2B0D28E}" srcOrd="1" destOrd="0" presId="urn:microsoft.com/office/officeart/2018/2/layout/IconCircleList"/>
    <dgm:cxn modelId="{74D7102B-5573-43CA-B738-CCA2F487DF7D}" type="presParOf" srcId="{A53CEDF4-E48F-48FA-B9DA-2F588E9EE9A2}" destId="{E17AFBAA-5AE8-4383-A213-DF3A07AE0711}" srcOrd="2" destOrd="0" presId="urn:microsoft.com/office/officeart/2018/2/layout/IconCircleList"/>
    <dgm:cxn modelId="{2FD257D5-F44C-4513-B664-69527D74AEF5}" type="presParOf" srcId="{A53CEDF4-E48F-48FA-B9DA-2F588E9EE9A2}" destId="{A11E222E-2534-40DD-865C-59C5A8011BCD}" srcOrd="3" destOrd="0" presId="urn:microsoft.com/office/officeart/2018/2/layout/IconCircleList"/>
    <dgm:cxn modelId="{9A5F9C35-EFDC-43E7-8AD1-8321DD50D280}" type="presParOf" srcId="{BD3ACD9F-A816-46B7-8105-25E3F276936E}" destId="{2285D861-51BE-4D0E-89EB-5D32371C7C27}" srcOrd="1" destOrd="0" presId="urn:microsoft.com/office/officeart/2018/2/layout/IconCircleList"/>
    <dgm:cxn modelId="{54398BF1-1B0F-4F6A-A617-96E7C5033542}" type="presParOf" srcId="{BD3ACD9F-A816-46B7-8105-25E3F276936E}" destId="{31640861-3255-48A1-98B4-C86519369060}" srcOrd="2" destOrd="0" presId="urn:microsoft.com/office/officeart/2018/2/layout/IconCircleList"/>
    <dgm:cxn modelId="{0F876C31-6750-4D2F-8BBF-3353D90E926E}" type="presParOf" srcId="{31640861-3255-48A1-98B4-C86519369060}" destId="{C3C759A1-5BB3-4D66-8290-EC0789DE61C1}" srcOrd="0" destOrd="0" presId="urn:microsoft.com/office/officeart/2018/2/layout/IconCircleList"/>
    <dgm:cxn modelId="{C18C9984-D255-47AB-97BB-1C0A3417D686}" type="presParOf" srcId="{31640861-3255-48A1-98B4-C86519369060}" destId="{9E89A7E0-7720-4D5F-BD95-84F5AB370386}" srcOrd="1" destOrd="0" presId="urn:microsoft.com/office/officeart/2018/2/layout/IconCircleList"/>
    <dgm:cxn modelId="{5F502A7B-2686-492D-9955-6363AA3A4390}" type="presParOf" srcId="{31640861-3255-48A1-98B4-C86519369060}" destId="{940C732A-6FA0-423E-A63D-FDC6AC035D0B}" srcOrd="2" destOrd="0" presId="urn:microsoft.com/office/officeart/2018/2/layout/IconCircleList"/>
    <dgm:cxn modelId="{4ACF182F-383F-4B68-97DF-B90C900727BB}" type="presParOf" srcId="{31640861-3255-48A1-98B4-C86519369060}" destId="{C8EE0404-6AB4-44D5-AF4D-07E88CF31DD7}" srcOrd="3" destOrd="0" presId="urn:microsoft.com/office/officeart/2018/2/layout/IconCircleList"/>
    <dgm:cxn modelId="{1C2B6F43-F790-4CE4-8D1B-E400556CE6CB}" type="presParOf" srcId="{BD3ACD9F-A816-46B7-8105-25E3F276936E}" destId="{3648BFB8-A667-4A57-99FB-15F190982BFE}" srcOrd="3" destOrd="0" presId="urn:microsoft.com/office/officeart/2018/2/layout/IconCircleList"/>
    <dgm:cxn modelId="{1142AC90-254A-462F-9E80-DFB1153B228D}" type="presParOf" srcId="{BD3ACD9F-A816-46B7-8105-25E3F276936E}" destId="{4089112B-E1C6-4C61-8972-09533F7E941A}" srcOrd="4" destOrd="0" presId="urn:microsoft.com/office/officeart/2018/2/layout/IconCircleList"/>
    <dgm:cxn modelId="{27D41C6B-DB7A-445D-AEF7-EA8DC352A2A5}" type="presParOf" srcId="{4089112B-E1C6-4C61-8972-09533F7E941A}" destId="{FD4253FE-CC9F-4A8B-941D-88690C5C0D87}" srcOrd="0" destOrd="0" presId="urn:microsoft.com/office/officeart/2018/2/layout/IconCircleList"/>
    <dgm:cxn modelId="{B81443CD-6644-4BB9-9E0F-91F344EBBF99}" type="presParOf" srcId="{4089112B-E1C6-4C61-8972-09533F7E941A}" destId="{E5D31195-62AA-4AA2-9890-AFDE34648102}" srcOrd="1" destOrd="0" presId="urn:microsoft.com/office/officeart/2018/2/layout/IconCircleList"/>
    <dgm:cxn modelId="{75F4596C-D377-4CE6-837E-504F12219711}" type="presParOf" srcId="{4089112B-E1C6-4C61-8972-09533F7E941A}" destId="{2B4F4154-B1A8-4781-80CA-662419DD80CB}" srcOrd="2" destOrd="0" presId="urn:microsoft.com/office/officeart/2018/2/layout/IconCircleList"/>
    <dgm:cxn modelId="{36604A89-5300-4307-BEC9-FBC5D59AC92D}" type="presParOf" srcId="{4089112B-E1C6-4C61-8972-09533F7E941A}" destId="{2C463178-1F03-45A0-BBFB-5D8D6E7AB624}" srcOrd="3" destOrd="0" presId="urn:microsoft.com/office/officeart/2018/2/layout/IconCircleList"/>
    <dgm:cxn modelId="{320B3B6F-52AC-4B5B-86AD-9354333AFEC6}" type="presParOf" srcId="{BD3ACD9F-A816-46B7-8105-25E3F276936E}" destId="{CE337BDF-CAF2-4B42-B0B9-F7D40C3574AE}" srcOrd="5" destOrd="0" presId="urn:microsoft.com/office/officeart/2018/2/layout/IconCircleList"/>
    <dgm:cxn modelId="{4CAC34EF-016E-452B-A5BB-7D6D1C4DAD4C}" type="presParOf" srcId="{BD3ACD9F-A816-46B7-8105-25E3F276936E}" destId="{C6BAFB0A-5725-4D07-9612-966B66B476D8}" srcOrd="6" destOrd="0" presId="urn:microsoft.com/office/officeart/2018/2/layout/IconCircleList"/>
    <dgm:cxn modelId="{940411D1-DD72-4B79-937B-614217C336C7}" type="presParOf" srcId="{C6BAFB0A-5725-4D07-9612-966B66B476D8}" destId="{B45D4E41-9AD4-4AFE-A4B8-BE4BA20A70AD}" srcOrd="0" destOrd="0" presId="urn:microsoft.com/office/officeart/2018/2/layout/IconCircleList"/>
    <dgm:cxn modelId="{5DC30FF0-7D5E-4B58-A777-AEC746E6BE37}" type="presParOf" srcId="{C6BAFB0A-5725-4D07-9612-966B66B476D8}" destId="{B84FADF5-E90B-4E35-8DDB-3E7C4E4D1907}" srcOrd="1" destOrd="0" presId="urn:microsoft.com/office/officeart/2018/2/layout/IconCircleList"/>
    <dgm:cxn modelId="{C3F42DD9-71FD-42DE-8CE8-304CE3AE57C9}" type="presParOf" srcId="{C6BAFB0A-5725-4D07-9612-966B66B476D8}" destId="{E4B7FA7F-9FE6-48CA-A407-D103CFB1F61E}" srcOrd="2" destOrd="0" presId="urn:microsoft.com/office/officeart/2018/2/layout/IconCircleList"/>
    <dgm:cxn modelId="{3546DCD5-1919-41C6-A8A6-4BCD312B1EF1}" type="presParOf" srcId="{C6BAFB0A-5725-4D07-9612-966B66B476D8}" destId="{11E3572A-2F48-48A3-A16A-25E5F80EAEA7}" srcOrd="3" destOrd="0" presId="urn:microsoft.com/office/officeart/2018/2/layout/IconCircleList"/>
    <dgm:cxn modelId="{7167CB52-F537-4059-B94B-520C27038DA8}" type="presParOf" srcId="{BD3ACD9F-A816-46B7-8105-25E3F276936E}" destId="{B20DC2C9-AA01-4D7B-BE98-B5842E529ADF}" srcOrd="7" destOrd="0" presId="urn:microsoft.com/office/officeart/2018/2/layout/IconCircleList"/>
    <dgm:cxn modelId="{C68F01DE-E192-423F-AB5A-426ACF0AF1FE}" type="presParOf" srcId="{BD3ACD9F-A816-46B7-8105-25E3F276936E}" destId="{7F4C16FC-045F-4191-B7A1-32F43221B4BE}" srcOrd="8" destOrd="0" presId="urn:microsoft.com/office/officeart/2018/2/layout/IconCircleList"/>
    <dgm:cxn modelId="{9DEA58A5-8225-4978-B8DC-67FE26BA8952}" type="presParOf" srcId="{7F4C16FC-045F-4191-B7A1-32F43221B4BE}" destId="{5859CDB5-AB43-433A-8E2E-5A4F3C63DABC}" srcOrd="0" destOrd="0" presId="urn:microsoft.com/office/officeart/2018/2/layout/IconCircleList"/>
    <dgm:cxn modelId="{2D309EC8-1D38-4EFD-94E4-F12C178ECA74}" type="presParOf" srcId="{7F4C16FC-045F-4191-B7A1-32F43221B4BE}" destId="{B5DF10FA-3A41-4224-B83E-851473DBAE6B}" srcOrd="1" destOrd="0" presId="urn:microsoft.com/office/officeart/2018/2/layout/IconCircleList"/>
    <dgm:cxn modelId="{34E70E74-AC93-47F6-B1C8-17482C6A8F56}" type="presParOf" srcId="{7F4C16FC-045F-4191-B7A1-32F43221B4BE}" destId="{497A3A82-449F-43E8-B090-9AF2FD04EB01}" srcOrd="2" destOrd="0" presId="urn:microsoft.com/office/officeart/2018/2/layout/IconCircleList"/>
    <dgm:cxn modelId="{4A684CDD-E003-4390-A085-F3760F3EDC36}" type="presParOf" srcId="{7F4C16FC-045F-4191-B7A1-32F43221B4BE}" destId="{8B7D93C0-D8A3-4B2E-88A1-9EB4FE3BC989}" srcOrd="3" destOrd="0" presId="urn:microsoft.com/office/officeart/2018/2/layout/IconCircleList"/>
    <dgm:cxn modelId="{4093DD7B-CE65-427F-A684-12D871246EC6}" type="presParOf" srcId="{BD3ACD9F-A816-46B7-8105-25E3F276936E}" destId="{CE319485-8295-4B89-A6E1-3072A2348CD8}" srcOrd="9" destOrd="0" presId="urn:microsoft.com/office/officeart/2018/2/layout/IconCircleList"/>
    <dgm:cxn modelId="{F59A202E-4856-4618-9FC8-1C0F71F50960}" type="presParOf" srcId="{BD3ACD9F-A816-46B7-8105-25E3F276936E}" destId="{AC9D51A5-CCFC-4874-A112-F91AC870EC36}" srcOrd="10" destOrd="0" presId="urn:microsoft.com/office/officeart/2018/2/layout/IconCircleList"/>
    <dgm:cxn modelId="{EA0C586D-B854-4AD6-BB82-923320C54DFF}" type="presParOf" srcId="{AC9D51A5-CCFC-4874-A112-F91AC870EC36}" destId="{4EA651E9-F4B7-4831-941B-9B71D6448471}" srcOrd="0" destOrd="0" presId="urn:microsoft.com/office/officeart/2018/2/layout/IconCircleList"/>
    <dgm:cxn modelId="{345A2164-4CFD-4442-887A-8A32E23AC522}" type="presParOf" srcId="{AC9D51A5-CCFC-4874-A112-F91AC870EC36}" destId="{F5021577-6E06-4997-BFAD-CC597810A902}" srcOrd="1" destOrd="0" presId="urn:microsoft.com/office/officeart/2018/2/layout/IconCircleList"/>
    <dgm:cxn modelId="{634AA066-5FD2-4BEE-8445-477E9F536863}" type="presParOf" srcId="{AC9D51A5-CCFC-4874-A112-F91AC870EC36}" destId="{FEF807D6-2C59-4310-BE84-8A808E80BE86}" srcOrd="2" destOrd="0" presId="urn:microsoft.com/office/officeart/2018/2/layout/IconCircleList"/>
    <dgm:cxn modelId="{76DD3FC5-96A1-4BDA-A1EF-2B6A63C23635}" type="presParOf" srcId="{AC9D51A5-CCFC-4874-A112-F91AC870EC36}" destId="{2D5535CA-DE41-4B11-AEBA-D433F9EDF84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F8CD-2B7C-4AD1-BF75-4C46E7105902}">
      <dsp:nvSpPr>
        <dsp:cNvPr id="0" name=""/>
        <dsp:cNvSpPr/>
      </dsp:nvSpPr>
      <dsp:spPr>
        <a:xfrm>
          <a:off x="3695843" y="1852022"/>
          <a:ext cx="2354000" cy="2036305"/>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The Constitution of the Republic of South Africa (1996)</a:t>
          </a:r>
        </a:p>
      </dsp:txBody>
      <dsp:txXfrm>
        <a:off x="4085934" y="2189466"/>
        <a:ext cx="1573818" cy="1361417"/>
      </dsp:txXfrm>
    </dsp:sp>
    <dsp:sp modelId="{1C6A310F-9CA1-4E81-924A-155BC5E19B87}">
      <dsp:nvSpPr>
        <dsp:cNvPr id="0" name=""/>
        <dsp:cNvSpPr/>
      </dsp:nvSpPr>
      <dsp:spPr>
        <a:xfrm>
          <a:off x="5169900" y="877787"/>
          <a:ext cx="888157" cy="765265"/>
        </a:xfrm>
        <a:prstGeom prst="hexagon">
          <a:avLst>
            <a:gd name="adj" fmla="val 28900"/>
            <a:gd name="vf" fmla="val 115470"/>
          </a:avLst>
        </a:prstGeom>
        <a:solidFill>
          <a:schemeClr val="accent6">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49CD31F-20FF-499B-9346-E6B68A0AA243}">
      <dsp:nvSpPr>
        <dsp:cNvPr id="0" name=""/>
        <dsp:cNvSpPr/>
      </dsp:nvSpPr>
      <dsp:spPr>
        <a:xfrm>
          <a:off x="3912681" y="0"/>
          <a:ext cx="1929086" cy="1668886"/>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White Paper on South Africa's Foreign Policy (2011)</a:t>
          </a:r>
        </a:p>
      </dsp:txBody>
      <dsp:txXfrm>
        <a:off x="4232372" y="276570"/>
        <a:ext cx="1289704" cy="1115746"/>
      </dsp:txXfrm>
    </dsp:sp>
    <dsp:sp modelId="{77C946E9-7DA7-4D2F-95EC-51EFECF7C910}">
      <dsp:nvSpPr>
        <dsp:cNvPr id="0" name=""/>
        <dsp:cNvSpPr/>
      </dsp:nvSpPr>
      <dsp:spPr>
        <a:xfrm>
          <a:off x="6206449" y="2308425"/>
          <a:ext cx="888157" cy="765265"/>
        </a:xfrm>
        <a:prstGeom prst="hexagon">
          <a:avLst>
            <a:gd name="adj" fmla="val 28900"/>
            <a:gd name="vf" fmla="val 115470"/>
          </a:avLst>
        </a:prstGeom>
        <a:solidFill>
          <a:schemeClr val="accent6">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66AD4FC-F83A-4366-82D9-61ABFA3A7C78}">
      <dsp:nvSpPr>
        <dsp:cNvPr id="0" name=""/>
        <dsp:cNvSpPr/>
      </dsp:nvSpPr>
      <dsp:spPr>
        <a:xfrm>
          <a:off x="5681877" y="1026477"/>
          <a:ext cx="1929086" cy="1668886"/>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National Development Plan  2030 </a:t>
          </a:r>
          <a:endParaRPr lang="en-US" sz="1000" kern="1200" dirty="0">
            <a:latin typeface="Arial" panose="020B0604020202020204" pitchFamily="34" charset="0"/>
            <a:cs typeface="Arial" panose="020B0604020202020204" pitchFamily="34" charset="0"/>
          </a:endParaRPr>
        </a:p>
      </dsp:txBody>
      <dsp:txXfrm>
        <a:off x="6001568" y="1303047"/>
        <a:ext cx="1289704" cy="1115746"/>
      </dsp:txXfrm>
    </dsp:sp>
    <dsp:sp modelId="{A7A4ED13-20FF-483F-8C57-1421F420DE52}">
      <dsp:nvSpPr>
        <dsp:cNvPr id="0" name=""/>
        <dsp:cNvSpPr/>
      </dsp:nvSpPr>
      <dsp:spPr>
        <a:xfrm>
          <a:off x="5486395" y="3923347"/>
          <a:ext cx="888157" cy="765265"/>
        </a:xfrm>
        <a:prstGeom prst="hexagon">
          <a:avLst>
            <a:gd name="adj" fmla="val 28900"/>
            <a:gd name="vf" fmla="val 115470"/>
          </a:avLst>
        </a:prstGeom>
        <a:solidFill>
          <a:schemeClr val="accent6">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C41515C-99EC-438F-9EAA-20962F382224}">
      <dsp:nvSpPr>
        <dsp:cNvPr id="0" name=""/>
        <dsp:cNvSpPr/>
      </dsp:nvSpPr>
      <dsp:spPr>
        <a:xfrm>
          <a:off x="5681877" y="3044411"/>
          <a:ext cx="1929086" cy="1668886"/>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Southern African Development Community Revised Regional Indicative Strategic Plan</a:t>
          </a:r>
          <a:endParaRPr lang="en-US" sz="1000" kern="1200" dirty="0">
            <a:latin typeface="Arial" panose="020B0604020202020204" pitchFamily="34" charset="0"/>
            <a:cs typeface="Arial" panose="020B0604020202020204" pitchFamily="34" charset="0"/>
          </a:endParaRPr>
        </a:p>
      </dsp:txBody>
      <dsp:txXfrm>
        <a:off x="6001568" y="3320981"/>
        <a:ext cx="1289704" cy="1115746"/>
      </dsp:txXfrm>
    </dsp:sp>
    <dsp:sp modelId="{FB94FCE0-F61F-4B6E-98F6-872904CD030F}">
      <dsp:nvSpPr>
        <dsp:cNvPr id="0" name=""/>
        <dsp:cNvSpPr/>
      </dsp:nvSpPr>
      <dsp:spPr>
        <a:xfrm>
          <a:off x="3700224" y="4090982"/>
          <a:ext cx="888157" cy="765265"/>
        </a:xfrm>
        <a:prstGeom prst="hexagon">
          <a:avLst>
            <a:gd name="adj" fmla="val 28900"/>
            <a:gd name="vf" fmla="val 115470"/>
          </a:avLst>
        </a:prstGeom>
        <a:solidFill>
          <a:schemeClr val="accent6">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CC36BBE-5B94-4229-AD91-8162C54D7ECE}">
      <dsp:nvSpPr>
        <dsp:cNvPr id="0" name=""/>
        <dsp:cNvSpPr/>
      </dsp:nvSpPr>
      <dsp:spPr>
        <a:xfrm>
          <a:off x="3962432" y="4059604"/>
          <a:ext cx="1929086" cy="1668886"/>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African Union Agenda 2063 and its project African  Continental Free Trade </a:t>
          </a:r>
          <a:endParaRPr lang="en-US" sz="1000" kern="1200" dirty="0">
            <a:latin typeface="Arial" panose="020B0604020202020204" pitchFamily="34" charset="0"/>
            <a:cs typeface="Arial" panose="020B0604020202020204" pitchFamily="34" charset="0"/>
          </a:endParaRPr>
        </a:p>
      </dsp:txBody>
      <dsp:txXfrm>
        <a:off x="4282123" y="4336174"/>
        <a:ext cx="1289704" cy="1115746"/>
      </dsp:txXfrm>
    </dsp:sp>
    <dsp:sp modelId="{11A7B07C-48C4-44D6-BF0F-4DCBED47FC34}">
      <dsp:nvSpPr>
        <dsp:cNvPr id="0" name=""/>
        <dsp:cNvSpPr/>
      </dsp:nvSpPr>
      <dsp:spPr>
        <a:xfrm>
          <a:off x="2646701" y="2660918"/>
          <a:ext cx="888157" cy="765265"/>
        </a:xfrm>
        <a:prstGeom prst="hexagon">
          <a:avLst>
            <a:gd name="adj" fmla="val 28900"/>
            <a:gd name="vf" fmla="val 115470"/>
          </a:avLst>
        </a:prstGeom>
        <a:solidFill>
          <a:schemeClr val="accent6">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7E1E3E3-6806-4746-A6CB-8D1FDE0C7C77}">
      <dsp:nvSpPr>
        <dsp:cNvPr id="0" name=""/>
        <dsp:cNvSpPr/>
      </dsp:nvSpPr>
      <dsp:spPr>
        <a:xfrm>
          <a:off x="2135271" y="3045560"/>
          <a:ext cx="1929086" cy="1668886"/>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The Framework Document on South Africa’s National Interests 2022</a:t>
          </a:r>
          <a:endParaRPr lang="en-US" sz="1000" kern="1200" dirty="0">
            <a:latin typeface="Arial" panose="020B0604020202020204" pitchFamily="34" charset="0"/>
            <a:cs typeface="Arial" panose="020B0604020202020204" pitchFamily="34" charset="0"/>
          </a:endParaRPr>
        </a:p>
      </dsp:txBody>
      <dsp:txXfrm>
        <a:off x="2454962" y="3322130"/>
        <a:ext cx="1289704" cy="1115746"/>
      </dsp:txXfrm>
    </dsp:sp>
    <dsp:sp modelId="{B14E860B-55FC-467E-83E4-A50941E4EE15}">
      <dsp:nvSpPr>
        <dsp:cNvPr id="0" name=""/>
        <dsp:cNvSpPr/>
      </dsp:nvSpPr>
      <dsp:spPr>
        <a:xfrm>
          <a:off x="2135271" y="1024180"/>
          <a:ext cx="1929086" cy="1668886"/>
        </a:xfrm>
        <a:prstGeom prst="hexagon">
          <a:avLst>
            <a:gd name="adj" fmla="val 2857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Reviewed Policy Perspective &amp; Operational Guidelines for Parliament (2024) and 7th Parliament's Strategic Plan</a:t>
          </a:r>
          <a:endParaRPr lang="en-US" sz="1000" kern="1200" dirty="0">
            <a:latin typeface="Arial" panose="020B0604020202020204" pitchFamily="34" charset="0"/>
            <a:cs typeface="Arial" panose="020B0604020202020204" pitchFamily="34" charset="0"/>
          </a:endParaRPr>
        </a:p>
      </dsp:txBody>
      <dsp:txXfrm>
        <a:off x="2454962" y="1300750"/>
        <a:ext cx="1289704" cy="1115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AFA2-9043-4D91-97B2-BBFB9D0AC342}">
      <dsp:nvSpPr>
        <dsp:cNvPr id="0" name=""/>
        <dsp:cNvSpPr/>
      </dsp:nvSpPr>
      <dsp:spPr>
        <a:xfrm>
          <a:off x="1780" y="609693"/>
          <a:ext cx="3796304" cy="313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Protocol and ceremonial services </a:t>
          </a:r>
          <a:r>
            <a:rPr lang="en-US" sz="1800" b="0" i="0" kern="1200"/>
            <a:t>encompass a set of formalities and procedures designed to ensure proper etiquette, decorum, and adherence to established norms during diplomatic engagements and official events. These services are crucial for maintaining the dignity and respect associated with international relations and ceremonial occasions.</a:t>
          </a:r>
          <a:endParaRPr lang="en-US" sz="1800" kern="1200"/>
        </a:p>
      </dsp:txBody>
      <dsp:txXfrm>
        <a:off x="93512" y="701425"/>
        <a:ext cx="3612840" cy="2948487"/>
      </dsp:txXfrm>
    </dsp:sp>
    <dsp:sp modelId="{42D2247E-951D-476C-91A4-F9B1EB725A58}">
      <dsp:nvSpPr>
        <dsp:cNvPr id="0" name=""/>
        <dsp:cNvSpPr/>
      </dsp:nvSpPr>
      <dsp:spPr>
        <a:xfrm>
          <a:off x="4177715" y="1704927"/>
          <a:ext cx="804816" cy="941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77715" y="1893224"/>
        <a:ext cx="563371" cy="564889"/>
      </dsp:txXfrm>
    </dsp:sp>
    <dsp:sp modelId="{92A89D5C-C2C9-44C0-9FCC-A1F9D1E31251}">
      <dsp:nvSpPr>
        <dsp:cNvPr id="0" name=""/>
        <dsp:cNvSpPr/>
      </dsp:nvSpPr>
      <dsp:spPr>
        <a:xfrm>
          <a:off x="5316606" y="609693"/>
          <a:ext cx="3796304" cy="313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International Relations and Protocol Division (IRPD) renders protocol and ceremonial support to Parliament, particularly the Presiding Officers, in the execution of their ceremonial and diplomatic duties. The services include: </a:t>
          </a:r>
          <a:endParaRPr lang="en-US" sz="1800" kern="1200"/>
        </a:p>
      </dsp:txBody>
      <dsp:txXfrm>
        <a:off x="5408338" y="701425"/>
        <a:ext cx="3612840" cy="2948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0448-34C8-47F9-BA5B-7FE8101A6ADE}">
      <dsp:nvSpPr>
        <dsp:cNvPr id="0" name=""/>
        <dsp:cNvSpPr/>
      </dsp:nvSpPr>
      <dsp:spPr>
        <a:xfrm>
          <a:off x="1123991" y="72339"/>
          <a:ext cx="909067" cy="909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4D92E-2BD0-4C77-B0A3-77B7E2B0D28E}">
      <dsp:nvSpPr>
        <dsp:cNvPr id="0" name=""/>
        <dsp:cNvSpPr/>
      </dsp:nvSpPr>
      <dsp:spPr>
        <a:xfrm>
          <a:off x="1314896" y="263244"/>
          <a:ext cx="527259" cy="5272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E222E-2534-40DD-865C-59C5A8011BCD}">
      <dsp:nvSpPr>
        <dsp:cNvPr id="0" name=""/>
        <dsp:cNvSpPr/>
      </dsp:nvSpPr>
      <dsp:spPr>
        <a:xfrm>
          <a:off x="2227859" y="72339"/>
          <a:ext cx="2142802" cy="90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Rendering of Protocol and Ceremonial services and support to Presiding Officers on official engagements (local and abroad) and visiting dignitaries hosted on official occasions.</a:t>
          </a:r>
        </a:p>
      </dsp:txBody>
      <dsp:txXfrm>
        <a:off x="2227859" y="72339"/>
        <a:ext cx="2142802" cy="909067"/>
      </dsp:txXfrm>
    </dsp:sp>
    <dsp:sp modelId="{C3C759A1-5BB3-4D66-8290-EC0789DE61C1}">
      <dsp:nvSpPr>
        <dsp:cNvPr id="0" name=""/>
        <dsp:cNvSpPr/>
      </dsp:nvSpPr>
      <dsp:spPr>
        <a:xfrm>
          <a:off x="4744029" y="72339"/>
          <a:ext cx="909067" cy="909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9A7E0-7720-4D5F-BD95-84F5AB370386}">
      <dsp:nvSpPr>
        <dsp:cNvPr id="0" name=""/>
        <dsp:cNvSpPr/>
      </dsp:nvSpPr>
      <dsp:spPr>
        <a:xfrm>
          <a:off x="4934933" y="263244"/>
          <a:ext cx="527259" cy="5272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E0404-6AB4-44D5-AF4D-07E88CF31DD7}">
      <dsp:nvSpPr>
        <dsp:cNvPr id="0" name=""/>
        <dsp:cNvSpPr/>
      </dsp:nvSpPr>
      <dsp:spPr>
        <a:xfrm>
          <a:off x="5847897" y="72339"/>
          <a:ext cx="2142802" cy="90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Coordination and facilitation of Parliament’s protocol related to official diplomatic correspondence, e.g. with the Presidency and the Department of International Relations and Cooperation (DIRCO), correspondence with multilateral organisations, and communication with members of the diplomatic corps. </a:t>
          </a:r>
        </a:p>
      </dsp:txBody>
      <dsp:txXfrm>
        <a:off x="5847897" y="72339"/>
        <a:ext cx="2142802" cy="909067"/>
      </dsp:txXfrm>
    </dsp:sp>
    <dsp:sp modelId="{FD4253FE-CC9F-4A8B-941D-88690C5C0D87}">
      <dsp:nvSpPr>
        <dsp:cNvPr id="0" name=""/>
        <dsp:cNvSpPr/>
      </dsp:nvSpPr>
      <dsp:spPr>
        <a:xfrm>
          <a:off x="1123991" y="1721135"/>
          <a:ext cx="909067" cy="909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31195-62AA-4AA2-9890-AFDE34648102}">
      <dsp:nvSpPr>
        <dsp:cNvPr id="0" name=""/>
        <dsp:cNvSpPr/>
      </dsp:nvSpPr>
      <dsp:spPr>
        <a:xfrm>
          <a:off x="1314896" y="1912039"/>
          <a:ext cx="527259" cy="5272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63178-1F03-45A0-BBFB-5D8D6E7AB624}">
      <dsp:nvSpPr>
        <dsp:cNvPr id="0" name=""/>
        <dsp:cNvSpPr/>
      </dsp:nvSpPr>
      <dsp:spPr>
        <a:xfrm>
          <a:off x="2227859" y="1721135"/>
          <a:ext cx="2142802" cy="90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Providing general advice as needed on protocol operations, in accordance with national and international protocol practices.</a:t>
          </a:r>
        </a:p>
      </dsp:txBody>
      <dsp:txXfrm>
        <a:off x="2227859" y="1721135"/>
        <a:ext cx="2142802" cy="909067"/>
      </dsp:txXfrm>
    </dsp:sp>
    <dsp:sp modelId="{B45D4E41-9AD4-4AFE-A4B8-BE4BA20A70AD}">
      <dsp:nvSpPr>
        <dsp:cNvPr id="0" name=""/>
        <dsp:cNvSpPr/>
      </dsp:nvSpPr>
      <dsp:spPr>
        <a:xfrm>
          <a:off x="4744029" y="1721135"/>
          <a:ext cx="909067" cy="909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FADF5-E90B-4E35-8DDB-3E7C4E4D1907}">
      <dsp:nvSpPr>
        <dsp:cNvPr id="0" name=""/>
        <dsp:cNvSpPr/>
      </dsp:nvSpPr>
      <dsp:spPr>
        <a:xfrm>
          <a:off x="4934933" y="1912039"/>
          <a:ext cx="527259" cy="5272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3572A-2F48-48A3-A16A-25E5F80EAEA7}">
      <dsp:nvSpPr>
        <dsp:cNvPr id="0" name=""/>
        <dsp:cNvSpPr/>
      </dsp:nvSpPr>
      <dsp:spPr>
        <a:xfrm>
          <a:off x="5847897" y="1721135"/>
          <a:ext cx="2142802" cy="90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Condolence book preparation.</a:t>
          </a:r>
        </a:p>
      </dsp:txBody>
      <dsp:txXfrm>
        <a:off x="5847897" y="1721135"/>
        <a:ext cx="2142802" cy="909067"/>
      </dsp:txXfrm>
    </dsp:sp>
    <dsp:sp modelId="{5859CDB5-AB43-433A-8E2E-5A4F3C63DABC}">
      <dsp:nvSpPr>
        <dsp:cNvPr id="0" name=""/>
        <dsp:cNvSpPr/>
      </dsp:nvSpPr>
      <dsp:spPr>
        <a:xfrm>
          <a:off x="1123991" y="3369930"/>
          <a:ext cx="909067" cy="909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F10FA-3A41-4224-B83E-851473DBAE6B}">
      <dsp:nvSpPr>
        <dsp:cNvPr id="0" name=""/>
        <dsp:cNvSpPr/>
      </dsp:nvSpPr>
      <dsp:spPr>
        <a:xfrm>
          <a:off x="1314896" y="3560834"/>
          <a:ext cx="527259" cy="5272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D93C0-D8A3-4B2E-88A1-9EB4FE3BC989}">
      <dsp:nvSpPr>
        <dsp:cNvPr id="0" name=""/>
        <dsp:cNvSpPr/>
      </dsp:nvSpPr>
      <dsp:spPr>
        <a:xfrm>
          <a:off x="2227859" y="3369930"/>
          <a:ext cx="2142802" cy="90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Official gifts procurement and management.</a:t>
          </a:r>
        </a:p>
      </dsp:txBody>
      <dsp:txXfrm>
        <a:off x="2227859" y="3369930"/>
        <a:ext cx="2142802" cy="909067"/>
      </dsp:txXfrm>
    </dsp:sp>
    <dsp:sp modelId="{4EA651E9-F4B7-4831-941B-9B71D6448471}">
      <dsp:nvSpPr>
        <dsp:cNvPr id="0" name=""/>
        <dsp:cNvSpPr/>
      </dsp:nvSpPr>
      <dsp:spPr>
        <a:xfrm>
          <a:off x="4744029" y="3369930"/>
          <a:ext cx="909067" cy="909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21577-6E06-4997-BFAD-CC597810A902}">
      <dsp:nvSpPr>
        <dsp:cNvPr id="0" name=""/>
        <dsp:cNvSpPr/>
      </dsp:nvSpPr>
      <dsp:spPr>
        <a:xfrm>
          <a:off x="4934933" y="3560834"/>
          <a:ext cx="527259" cy="5272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535CA-DE41-4B11-AEBA-D433F9EDF845}">
      <dsp:nvSpPr>
        <dsp:cNvPr id="0" name=""/>
        <dsp:cNvSpPr/>
      </dsp:nvSpPr>
      <dsp:spPr>
        <a:xfrm>
          <a:off x="5847897" y="3369930"/>
          <a:ext cx="2142802" cy="90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Initiating a protocol training programme for Parliament</a:t>
          </a:r>
          <a:endParaRPr lang="en-US" sz="1100" kern="1200"/>
        </a:p>
      </dsp:txBody>
      <dsp:txXfrm>
        <a:off x="5847897" y="3369930"/>
        <a:ext cx="2142802" cy="90906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4F20D-1E5E-4F92-8A99-10A60F28A82C}" type="datetimeFigureOut">
              <a:rPr lang="en-ZA" smtClean="0"/>
              <a:t>2024/08/06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C0E54-542C-49AF-BED2-BB2DF01AE7CD}" type="slidenum">
              <a:rPr lang="en-ZA" smtClean="0"/>
              <a:t>‹#›</a:t>
            </a:fld>
            <a:endParaRPr lang="en-ZA"/>
          </a:p>
        </p:txBody>
      </p:sp>
    </p:spTree>
    <p:extLst>
      <p:ext uri="{BB962C8B-B14F-4D97-AF65-F5344CB8AC3E}">
        <p14:creationId xmlns:p14="http://schemas.microsoft.com/office/powerpoint/2010/main" val="304314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5DC-61EB-C533-4972-E9513396FA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03B667-678E-6E86-65A2-3747F8B9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1B4984-2E55-9B8F-C5BF-46DCD8957077}"/>
              </a:ext>
            </a:extLst>
          </p:cNvPr>
          <p:cNvSpPr>
            <a:spLocks noGrp="1"/>
          </p:cNvSpPr>
          <p:nvPr>
            <p:ph type="dt" sz="half" idx="10"/>
          </p:nvPr>
        </p:nvSpPr>
        <p:spPr/>
        <p:txBody>
          <a:bodyPr/>
          <a:lstStyle/>
          <a:p>
            <a:fld id="{8128215B-EF09-485A-B69E-20E5CBDA0914}" type="datetime1">
              <a:rPr lang="en-US" smtClean="0"/>
              <a:t>8/6/2024</a:t>
            </a:fld>
            <a:endParaRPr lang="en-US"/>
          </a:p>
        </p:txBody>
      </p:sp>
      <p:sp>
        <p:nvSpPr>
          <p:cNvPr id="5" name="Footer Placeholder 4">
            <a:extLst>
              <a:ext uri="{FF2B5EF4-FFF2-40B4-BE49-F238E27FC236}">
                <a16:creationId xmlns:a16="http://schemas.microsoft.com/office/drawing/2014/main" id="{269B0A7A-468E-397D-D426-6C911C754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EEDB7-AC23-B0FC-BEB0-889B37A8BA99}"/>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42869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3F71-7481-87D9-C779-9FA1EDD229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2464D8-532F-6A9F-69FE-FF4CC270AF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D628E4-76C1-A370-7239-4EEC4B610A04}"/>
              </a:ext>
            </a:extLst>
          </p:cNvPr>
          <p:cNvSpPr>
            <a:spLocks noGrp="1"/>
          </p:cNvSpPr>
          <p:nvPr>
            <p:ph type="dt" sz="half" idx="10"/>
          </p:nvPr>
        </p:nvSpPr>
        <p:spPr/>
        <p:txBody>
          <a:bodyPr/>
          <a:lstStyle/>
          <a:p>
            <a:fld id="{CB356DA1-0EB7-4FF0-8B9B-7BB2D34E8FC4}" type="datetime1">
              <a:rPr lang="en-US" smtClean="0"/>
              <a:t>8/6/2024</a:t>
            </a:fld>
            <a:endParaRPr lang="en-US"/>
          </a:p>
        </p:txBody>
      </p:sp>
      <p:sp>
        <p:nvSpPr>
          <p:cNvPr id="5" name="Footer Placeholder 4">
            <a:extLst>
              <a:ext uri="{FF2B5EF4-FFF2-40B4-BE49-F238E27FC236}">
                <a16:creationId xmlns:a16="http://schemas.microsoft.com/office/drawing/2014/main" id="{A80E28AA-52BE-35CA-2CCF-2B5536A2C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800F8-8846-43F4-63BC-FA8BA07AC95A}"/>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4862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732E3-92A5-7033-A989-EFF6E62561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465CA8-2B2B-7ED0-76A6-F082C7543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D902A-DFCA-5D84-C709-B47C95D4ACD4}"/>
              </a:ext>
            </a:extLst>
          </p:cNvPr>
          <p:cNvSpPr>
            <a:spLocks noGrp="1"/>
          </p:cNvSpPr>
          <p:nvPr>
            <p:ph type="dt" sz="half" idx="10"/>
          </p:nvPr>
        </p:nvSpPr>
        <p:spPr/>
        <p:txBody>
          <a:bodyPr/>
          <a:lstStyle/>
          <a:p>
            <a:fld id="{58260042-2964-41C7-AE81-3B98CF00D979}" type="datetime1">
              <a:rPr lang="en-US" smtClean="0"/>
              <a:t>8/6/2024</a:t>
            </a:fld>
            <a:endParaRPr lang="en-US"/>
          </a:p>
        </p:txBody>
      </p:sp>
      <p:sp>
        <p:nvSpPr>
          <p:cNvPr id="5" name="Footer Placeholder 4">
            <a:extLst>
              <a:ext uri="{FF2B5EF4-FFF2-40B4-BE49-F238E27FC236}">
                <a16:creationId xmlns:a16="http://schemas.microsoft.com/office/drawing/2014/main" id="{E3A93746-C577-D4B8-ABBA-E9A4F0B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DCCDC-2079-A392-9169-BF7BAB27B97B}"/>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264649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52D4-C586-6CDA-C6E9-49E3C6127410}"/>
              </a:ext>
            </a:extLst>
          </p:cNvPr>
          <p:cNvSpPr>
            <a:spLocks noGrp="1"/>
          </p:cNvSpPr>
          <p:nvPr>
            <p:ph type="title" hasCustomPrompt="1"/>
          </p:nvPr>
        </p:nvSpPr>
        <p:spPr>
          <a:xfrm>
            <a:off x="838201" y="365125"/>
            <a:ext cx="9114692" cy="1325563"/>
          </a:xfrm>
        </p:spPr>
        <p:txBody>
          <a:bodyPr>
            <a:normAutofit/>
          </a:bodyPr>
          <a:lstStyle>
            <a:lvl1pPr>
              <a:defRPr sz="3200" b="1" i="0">
                <a:solidFill>
                  <a:srgbClr val="AB7942"/>
                </a:solidFill>
                <a:latin typeface="Arial" panose="020B0604020202020204" pitchFamily="34" charset="0"/>
                <a:cs typeface="Arial" panose="020B0604020202020204" pitchFamily="34" charset="0"/>
              </a:defRPr>
            </a:lvl1pPr>
          </a:lstStyle>
          <a:p>
            <a:r>
              <a:rPr lang="en-GB" dirty="0"/>
              <a:t>HEADING COMES IN HERE</a:t>
            </a:r>
            <a:endParaRPr lang="en-US" dirty="0"/>
          </a:p>
        </p:txBody>
      </p:sp>
      <p:sp>
        <p:nvSpPr>
          <p:cNvPr id="3" name="Content Placeholder 2">
            <a:extLst>
              <a:ext uri="{FF2B5EF4-FFF2-40B4-BE49-F238E27FC236}">
                <a16:creationId xmlns:a16="http://schemas.microsoft.com/office/drawing/2014/main" id="{6ECA4F34-B81A-2293-1C6C-5C997FB363B8}"/>
              </a:ext>
            </a:extLst>
          </p:cNvPr>
          <p:cNvSpPr>
            <a:spLocks noGrp="1"/>
          </p:cNvSpPr>
          <p:nvPr>
            <p:ph idx="1"/>
          </p:nvPr>
        </p:nvSpPr>
        <p:spPr>
          <a:xfrm>
            <a:off x="838200" y="1825625"/>
            <a:ext cx="911469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5489D3-B95E-0674-D244-57EE02CE4C74}"/>
              </a:ext>
            </a:extLst>
          </p:cNvPr>
          <p:cNvSpPr>
            <a:spLocks noGrp="1"/>
          </p:cNvSpPr>
          <p:nvPr>
            <p:ph type="dt" sz="half" idx="10"/>
          </p:nvPr>
        </p:nvSpPr>
        <p:spPr/>
        <p:txBody>
          <a:bodyPr/>
          <a:lstStyle/>
          <a:p>
            <a:fld id="{BEBDA276-78C2-44D7-B2D0-0D91AF732196}" type="datetime1">
              <a:rPr lang="en-US" smtClean="0"/>
              <a:t>8/6/2024</a:t>
            </a:fld>
            <a:endParaRPr lang="en-US"/>
          </a:p>
        </p:txBody>
      </p:sp>
      <p:sp>
        <p:nvSpPr>
          <p:cNvPr id="5" name="Footer Placeholder 4">
            <a:extLst>
              <a:ext uri="{FF2B5EF4-FFF2-40B4-BE49-F238E27FC236}">
                <a16:creationId xmlns:a16="http://schemas.microsoft.com/office/drawing/2014/main" id="{C5922AA7-233A-A734-D932-6D21EC304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0182D-A950-4313-5F84-6C4E06B473AC}"/>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4193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387B-C033-F03C-F596-22E2847C64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4D4AAE-202F-1B9C-E7FC-83B619DA9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8E3DAE-539A-0870-9769-D7B8D4DA4B0A}"/>
              </a:ext>
            </a:extLst>
          </p:cNvPr>
          <p:cNvSpPr>
            <a:spLocks noGrp="1"/>
          </p:cNvSpPr>
          <p:nvPr>
            <p:ph type="dt" sz="half" idx="10"/>
          </p:nvPr>
        </p:nvSpPr>
        <p:spPr/>
        <p:txBody>
          <a:bodyPr/>
          <a:lstStyle/>
          <a:p>
            <a:fld id="{C9005E6A-6131-4D6D-B7A6-82EEACDB6D89}" type="datetime1">
              <a:rPr lang="en-US" smtClean="0"/>
              <a:t>8/6/2024</a:t>
            </a:fld>
            <a:endParaRPr lang="en-US"/>
          </a:p>
        </p:txBody>
      </p:sp>
      <p:sp>
        <p:nvSpPr>
          <p:cNvPr id="5" name="Footer Placeholder 4">
            <a:extLst>
              <a:ext uri="{FF2B5EF4-FFF2-40B4-BE49-F238E27FC236}">
                <a16:creationId xmlns:a16="http://schemas.microsoft.com/office/drawing/2014/main" id="{E62FACC5-2A11-F23C-9FAF-8FE578EC2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7F098-CF75-3751-0D4A-54A9B6453280}"/>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8567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46EC-30EA-2C60-9E36-C88D74E32D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1AD8D0-4BED-11F9-597B-A86B8B9011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C6BE93-CF57-5940-A413-5FF6995592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E01A54-D32C-071C-BB65-A53E04CD37EB}"/>
              </a:ext>
            </a:extLst>
          </p:cNvPr>
          <p:cNvSpPr>
            <a:spLocks noGrp="1"/>
          </p:cNvSpPr>
          <p:nvPr>
            <p:ph type="dt" sz="half" idx="10"/>
          </p:nvPr>
        </p:nvSpPr>
        <p:spPr/>
        <p:txBody>
          <a:bodyPr/>
          <a:lstStyle/>
          <a:p>
            <a:fld id="{4C02F78B-3AA8-454B-8553-675C6ED6141C}" type="datetime1">
              <a:rPr lang="en-US" smtClean="0"/>
              <a:t>8/6/2024</a:t>
            </a:fld>
            <a:endParaRPr lang="en-US"/>
          </a:p>
        </p:txBody>
      </p:sp>
      <p:sp>
        <p:nvSpPr>
          <p:cNvPr id="6" name="Footer Placeholder 5">
            <a:extLst>
              <a:ext uri="{FF2B5EF4-FFF2-40B4-BE49-F238E27FC236}">
                <a16:creationId xmlns:a16="http://schemas.microsoft.com/office/drawing/2014/main" id="{34CC4995-92A7-2E9D-1967-DDA7947C9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1F726-363B-4B33-09DD-2E3E53F71ECE}"/>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36488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4DA2-C033-5FC6-BFDF-966FA1FDD64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C9F618-0A00-B9D4-93F9-EEFC10A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7918E-5692-BFE5-6964-350D8995A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5B8825-138D-3763-8F77-7EC302C75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FF4104-2338-3229-A8DA-03DCC12659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0C668A-B249-59C3-8CFE-6D6124717FEE}"/>
              </a:ext>
            </a:extLst>
          </p:cNvPr>
          <p:cNvSpPr>
            <a:spLocks noGrp="1"/>
          </p:cNvSpPr>
          <p:nvPr>
            <p:ph type="dt" sz="half" idx="10"/>
          </p:nvPr>
        </p:nvSpPr>
        <p:spPr/>
        <p:txBody>
          <a:bodyPr/>
          <a:lstStyle/>
          <a:p>
            <a:fld id="{D57CC77B-FCA5-4C0C-B6C5-9F9BF5615355}" type="datetime1">
              <a:rPr lang="en-US" smtClean="0"/>
              <a:t>8/6/2024</a:t>
            </a:fld>
            <a:endParaRPr lang="en-US"/>
          </a:p>
        </p:txBody>
      </p:sp>
      <p:sp>
        <p:nvSpPr>
          <p:cNvPr id="8" name="Footer Placeholder 7">
            <a:extLst>
              <a:ext uri="{FF2B5EF4-FFF2-40B4-BE49-F238E27FC236}">
                <a16:creationId xmlns:a16="http://schemas.microsoft.com/office/drawing/2014/main" id="{91B06920-A088-C943-DEDC-6FE3337220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C5E20-5594-308F-4644-369E6EB06429}"/>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5197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A4E9-981E-A3C8-B845-EA5B930229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25A4D5-2307-A353-7698-E79CE81F6BB4}"/>
              </a:ext>
            </a:extLst>
          </p:cNvPr>
          <p:cNvSpPr>
            <a:spLocks noGrp="1"/>
          </p:cNvSpPr>
          <p:nvPr>
            <p:ph type="dt" sz="half" idx="10"/>
          </p:nvPr>
        </p:nvSpPr>
        <p:spPr/>
        <p:txBody>
          <a:bodyPr/>
          <a:lstStyle/>
          <a:p>
            <a:fld id="{B822D169-76E3-4FBA-931E-AB1498926BE9}" type="datetime1">
              <a:rPr lang="en-US" smtClean="0"/>
              <a:t>8/6/2024</a:t>
            </a:fld>
            <a:endParaRPr lang="en-US"/>
          </a:p>
        </p:txBody>
      </p:sp>
      <p:sp>
        <p:nvSpPr>
          <p:cNvPr id="4" name="Footer Placeholder 3">
            <a:extLst>
              <a:ext uri="{FF2B5EF4-FFF2-40B4-BE49-F238E27FC236}">
                <a16:creationId xmlns:a16="http://schemas.microsoft.com/office/drawing/2014/main" id="{834748CC-6308-CC95-7AEA-9506A8B08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CFF9E5-7D5A-3C83-472F-86C844E44EC8}"/>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331648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6BC18-183D-9AD1-FF42-D2F1FE019520}"/>
              </a:ext>
            </a:extLst>
          </p:cNvPr>
          <p:cNvSpPr>
            <a:spLocks noGrp="1"/>
          </p:cNvSpPr>
          <p:nvPr>
            <p:ph type="dt" sz="half" idx="10"/>
          </p:nvPr>
        </p:nvSpPr>
        <p:spPr/>
        <p:txBody>
          <a:bodyPr/>
          <a:lstStyle/>
          <a:p>
            <a:fld id="{8761F73E-78AC-48A9-BF5B-6C6D179AB3B8}" type="datetime1">
              <a:rPr lang="en-US" smtClean="0"/>
              <a:t>8/6/2024</a:t>
            </a:fld>
            <a:endParaRPr lang="en-US"/>
          </a:p>
        </p:txBody>
      </p:sp>
      <p:sp>
        <p:nvSpPr>
          <p:cNvPr id="3" name="Footer Placeholder 2">
            <a:extLst>
              <a:ext uri="{FF2B5EF4-FFF2-40B4-BE49-F238E27FC236}">
                <a16:creationId xmlns:a16="http://schemas.microsoft.com/office/drawing/2014/main" id="{D4530233-A9FD-2696-2D87-14F64A299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10F5A-9409-3379-A868-F1CE3B1E2211}"/>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1906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E5C0-FC42-79EF-65FA-6A7D5F60A9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C22C95-6C7B-DC09-4805-152B0E7B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5DB5A2-F0C2-98FA-A987-38AAE5FF8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2DCBA9-3961-DB51-D5D3-8A51901DDDCE}"/>
              </a:ext>
            </a:extLst>
          </p:cNvPr>
          <p:cNvSpPr>
            <a:spLocks noGrp="1"/>
          </p:cNvSpPr>
          <p:nvPr>
            <p:ph type="dt" sz="half" idx="10"/>
          </p:nvPr>
        </p:nvSpPr>
        <p:spPr/>
        <p:txBody>
          <a:bodyPr/>
          <a:lstStyle/>
          <a:p>
            <a:fld id="{2A74D915-7896-4B20-8EE7-D427C833DE90}" type="datetime1">
              <a:rPr lang="en-US" smtClean="0"/>
              <a:t>8/6/2024</a:t>
            </a:fld>
            <a:endParaRPr lang="en-US"/>
          </a:p>
        </p:txBody>
      </p:sp>
      <p:sp>
        <p:nvSpPr>
          <p:cNvPr id="6" name="Footer Placeholder 5">
            <a:extLst>
              <a:ext uri="{FF2B5EF4-FFF2-40B4-BE49-F238E27FC236}">
                <a16:creationId xmlns:a16="http://schemas.microsoft.com/office/drawing/2014/main" id="{F0698EDA-4AEB-4FB0-DF18-D22590C84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2A9DE-2D77-C024-9085-2758C9265327}"/>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129494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6E0B-2C83-2C17-92F5-A6EC476377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DAD9D1-64CB-42AB-C964-CB4F2059D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AE872-3BB6-B359-B2AC-E0C3F3CA2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D2EFB-5DF2-3572-95ED-77012A8BA231}"/>
              </a:ext>
            </a:extLst>
          </p:cNvPr>
          <p:cNvSpPr>
            <a:spLocks noGrp="1"/>
          </p:cNvSpPr>
          <p:nvPr>
            <p:ph type="dt" sz="half" idx="10"/>
          </p:nvPr>
        </p:nvSpPr>
        <p:spPr/>
        <p:txBody>
          <a:bodyPr/>
          <a:lstStyle/>
          <a:p>
            <a:fld id="{18A5E763-6D62-43B4-80E4-DF3156B3975F}" type="datetime1">
              <a:rPr lang="en-US" smtClean="0"/>
              <a:t>8/6/2024</a:t>
            </a:fld>
            <a:endParaRPr lang="en-US"/>
          </a:p>
        </p:txBody>
      </p:sp>
      <p:sp>
        <p:nvSpPr>
          <p:cNvPr id="6" name="Footer Placeholder 5">
            <a:extLst>
              <a:ext uri="{FF2B5EF4-FFF2-40B4-BE49-F238E27FC236}">
                <a16:creationId xmlns:a16="http://schemas.microsoft.com/office/drawing/2014/main" id="{742DE710-3752-7559-39DA-C1CEE1B24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CF72F-15A9-B833-9ACC-2BF0464064DA}"/>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334723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1E77A-E3CB-6F60-D4D8-317FAB3C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AA36DCB-DF5C-CDFE-5C36-CCB673774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D165D6-0CC1-597C-1C0F-6D0697AA6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0119-2F14-4C43-8ADE-7C78E107465C}" type="datetime1">
              <a:rPr lang="en-US" smtClean="0"/>
              <a:t>8/6/2024</a:t>
            </a:fld>
            <a:endParaRPr lang="en-US"/>
          </a:p>
        </p:txBody>
      </p:sp>
      <p:sp>
        <p:nvSpPr>
          <p:cNvPr id="5" name="Footer Placeholder 4">
            <a:extLst>
              <a:ext uri="{FF2B5EF4-FFF2-40B4-BE49-F238E27FC236}">
                <a16:creationId xmlns:a16="http://schemas.microsoft.com/office/drawing/2014/main" id="{A3C02CEB-AFD9-D5FF-052B-A6E63D5B4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BB6FAD-271C-8CDE-3307-69727D048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71136-B92B-A045-8344-284F6A7D3AEB}" type="slidenum">
              <a:rPr lang="en-US" smtClean="0"/>
              <a:t>‹#›</a:t>
            </a:fld>
            <a:endParaRPr lang="en-US"/>
          </a:p>
        </p:txBody>
      </p:sp>
    </p:spTree>
    <p:extLst>
      <p:ext uri="{BB962C8B-B14F-4D97-AF65-F5344CB8AC3E}">
        <p14:creationId xmlns:p14="http://schemas.microsoft.com/office/powerpoint/2010/main" val="8422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ngall.com/team-work-png/download/13196"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5AE309-D235-8B44-A45B-13394EF47A59}"/>
              </a:ext>
            </a:extLst>
          </p:cNvPr>
          <p:cNvSpPr>
            <a:spLocks noGrp="1"/>
          </p:cNvSpPr>
          <p:nvPr>
            <p:ph type="ctrTitle"/>
          </p:nvPr>
        </p:nvSpPr>
        <p:spPr>
          <a:xfrm>
            <a:off x="2770095" y="4329953"/>
            <a:ext cx="6607356" cy="2649515"/>
          </a:xfrm>
          <a:prstGeom prst="rect">
            <a:avLst/>
          </a:prstGeom>
        </p:spPr>
        <p:txBody>
          <a:bodyPr anchor="t">
            <a:normAutofit/>
          </a:bodyPr>
          <a:lstStyle/>
          <a:p>
            <a:r>
              <a:rPr lang="en-US" sz="2400" b="1" dirty="0">
                <a:solidFill>
                  <a:srgbClr val="AB7942"/>
                </a:solidFill>
                <a:latin typeface="Arial" panose="020B0604020202020204" pitchFamily="34" charset="0"/>
                <a:cs typeface="Arial" panose="020B0604020202020204" pitchFamily="34" charset="0"/>
              </a:rPr>
              <a:t>PARLIAMENTARY DIPLOMACY AND PROTOCOL</a:t>
            </a:r>
          </a:p>
        </p:txBody>
      </p:sp>
      <p:sp>
        <p:nvSpPr>
          <p:cNvPr id="8" name="Subtitle 2">
            <a:extLst>
              <a:ext uri="{FF2B5EF4-FFF2-40B4-BE49-F238E27FC236}">
                <a16:creationId xmlns:a16="http://schemas.microsoft.com/office/drawing/2014/main" id="{6031E96B-E844-026F-C428-0DCB06217C69}"/>
              </a:ext>
            </a:extLst>
          </p:cNvPr>
          <p:cNvSpPr txBox="1">
            <a:spLocks/>
          </p:cNvSpPr>
          <p:nvPr/>
        </p:nvSpPr>
        <p:spPr>
          <a:xfrm>
            <a:off x="3074894" y="5602942"/>
            <a:ext cx="5074023" cy="771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NA Chairpersons Induction, Sandton </a:t>
            </a: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7 – 8 August 2024</a:t>
            </a:r>
          </a:p>
        </p:txBody>
      </p:sp>
    </p:spTree>
    <p:extLst>
      <p:ext uri="{BB962C8B-B14F-4D97-AF65-F5344CB8AC3E}">
        <p14:creationId xmlns:p14="http://schemas.microsoft.com/office/powerpoint/2010/main" val="6335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1C6D-44B4-2C6D-D3F6-3D475D91029F}"/>
              </a:ext>
            </a:extLst>
          </p:cNvPr>
          <p:cNvSpPr>
            <a:spLocks noGrp="1"/>
          </p:cNvSpPr>
          <p:nvPr>
            <p:ph type="title"/>
          </p:nvPr>
        </p:nvSpPr>
        <p:spPr/>
        <p:txBody>
          <a:bodyPr/>
          <a:lstStyle/>
          <a:p>
            <a:pPr algn="just"/>
            <a:r>
              <a:rPr lang="en-US" dirty="0"/>
              <a:t>Bilateral vs Multilateral Parliamentary Diplomacy</a:t>
            </a:r>
            <a:endParaRPr lang="en-ZA" dirty="0"/>
          </a:p>
        </p:txBody>
      </p:sp>
      <p:sp>
        <p:nvSpPr>
          <p:cNvPr id="3" name="Content Placeholder 2">
            <a:extLst>
              <a:ext uri="{FF2B5EF4-FFF2-40B4-BE49-F238E27FC236}">
                <a16:creationId xmlns:a16="http://schemas.microsoft.com/office/drawing/2014/main" id="{59D74C39-2046-1397-D622-8348923C59C3}"/>
              </a:ext>
            </a:extLst>
          </p:cNvPr>
          <p:cNvSpPr>
            <a:spLocks noGrp="1"/>
          </p:cNvSpPr>
          <p:nvPr>
            <p:ph idx="1"/>
          </p:nvPr>
        </p:nvSpPr>
        <p:spPr>
          <a:xfrm>
            <a:off x="838201" y="1747412"/>
            <a:ext cx="9137771" cy="4620101"/>
          </a:xfrm>
        </p:spPr>
        <p:txBody>
          <a:bodyPr/>
          <a:lstStyle/>
          <a:p>
            <a:pPr marL="0" indent="0">
              <a:buNone/>
            </a:pPr>
            <a:endParaRPr lang="en-US" dirty="0"/>
          </a:p>
          <a:p>
            <a:pPr marL="0" indent="0">
              <a:buNone/>
            </a:pPr>
            <a:endParaRPr lang="en-ZA" dirty="0"/>
          </a:p>
          <a:p>
            <a:pPr marL="0" indent="0">
              <a:buNone/>
            </a:pPr>
            <a:endParaRPr lang="en-ZA" dirty="0"/>
          </a:p>
        </p:txBody>
      </p:sp>
      <p:grpSp>
        <p:nvGrpSpPr>
          <p:cNvPr id="4" name="Group 3">
            <a:extLst>
              <a:ext uri="{FF2B5EF4-FFF2-40B4-BE49-F238E27FC236}">
                <a16:creationId xmlns:a16="http://schemas.microsoft.com/office/drawing/2014/main" id="{C26657E8-82CB-3A11-1694-9A68A26605EB}"/>
              </a:ext>
            </a:extLst>
          </p:cNvPr>
          <p:cNvGrpSpPr/>
          <p:nvPr/>
        </p:nvGrpSpPr>
        <p:grpSpPr>
          <a:xfrm>
            <a:off x="952107" y="1825626"/>
            <a:ext cx="2809189" cy="1322928"/>
            <a:chOff x="2058262" y="2512109"/>
            <a:chExt cx="2566194" cy="844357"/>
          </a:xfrm>
        </p:grpSpPr>
        <p:sp>
          <p:nvSpPr>
            <p:cNvPr id="5" name="Text Placeholder 5">
              <a:extLst>
                <a:ext uri="{FF2B5EF4-FFF2-40B4-BE49-F238E27FC236}">
                  <a16:creationId xmlns:a16="http://schemas.microsoft.com/office/drawing/2014/main" id="{0D68013D-213A-7A96-9494-91843EE95861}"/>
                </a:ext>
              </a:extLst>
            </p:cNvPr>
            <p:cNvSpPr txBox="1">
              <a:spLocks/>
            </p:cNvSpPr>
            <p:nvPr/>
          </p:nvSpPr>
          <p:spPr>
            <a:xfrm>
              <a:off x="3355115" y="2812032"/>
              <a:ext cx="1269341" cy="459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22376" rtl="0" eaLnBrk="1" fontAlgn="auto" latinLnBrk="0" hangingPunct="1">
                <a:lnSpc>
                  <a:spcPct val="90000"/>
                </a:lnSpc>
                <a:spcBef>
                  <a:spcPts val="79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rgbClr val="A525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Bilateral</a:t>
              </a:r>
              <a:endParaRPr kumimoji="0" lang="en-ZA" sz="1800" b="1" i="0" u="none" strike="noStrike" kern="1200" cap="none" spc="0" normalizeH="0" baseline="0" noProof="0" dirty="0">
                <a:ln>
                  <a:noFill/>
                </a:ln>
                <a:solidFill>
                  <a:srgbClr val="E97132"/>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6" name="Picture 5" descr="Prewriting | Basic Reading and Writing">
              <a:extLst>
                <a:ext uri="{FF2B5EF4-FFF2-40B4-BE49-F238E27FC236}">
                  <a16:creationId xmlns:a16="http://schemas.microsoft.com/office/drawing/2014/main" id="{49300502-40B4-DCEE-36BA-EC4D0DB48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84330">
              <a:off x="2058262" y="2512109"/>
              <a:ext cx="948715" cy="844357"/>
            </a:xfrm>
            <a:prstGeom prst="rect">
              <a:avLst/>
            </a:prstGeom>
          </p:spPr>
        </p:pic>
      </p:grpSp>
      <p:grpSp>
        <p:nvGrpSpPr>
          <p:cNvPr id="7" name="Group 6">
            <a:extLst>
              <a:ext uri="{FF2B5EF4-FFF2-40B4-BE49-F238E27FC236}">
                <a16:creationId xmlns:a16="http://schemas.microsoft.com/office/drawing/2014/main" id="{D5B671FE-6285-7722-BACB-9321A8F1D54B}"/>
              </a:ext>
            </a:extLst>
          </p:cNvPr>
          <p:cNvGrpSpPr/>
          <p:nvPr/>
        </p:nvGrpSpPr>
        <p:grpSpPr>
          <a:xfrm>
            <a:off x="7315817" y="1825624"/>
            <a:ext cx="2504423" cy="1178193"/>
            <a:chOff x="7217495" y="1981341"/>
            <a:chExt cx="2757724" cy="1170727"/>
          </a:xfrm>
        </p:grpSpPr>
        <p:sp>
          <p:nvSpPr>
            <p:cNvPr id="8" name="Text Placeholder 7">
              <a:extLst>
                <a:ext uri="{FF2B5EF4-FFF2-40B4-BE49-F238E27FC236}">
                  <a16:creationId xmlns:a16="http://schemas.microsoft.com/office/drawing/2014/main" id="{F04A7C2D-1E25-D49A-012D-CE45DBAED99C}"/>
                </a:ext>
              </a:extLst>
            </p:cNvPr>
            <p:cNvSpPr txBox="1">
              <a:spLocks/>
            </p:cNvSpPr>
            <p:nvPr/>
          </p:nvSpPr>
          <p:spPr>
            <a:xfrm>
              <a:off x="7217495" y="2593356"/>
              <a:ext cx="1818350" cy="558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22376" rtl="0" eaLnBrk="1" fontAlgn="auto" latinLnBrk="0" hangingPunct="1">
                <a:lnSpc>
                  <a:spcPct val="90000"/>
                </a:lnSpc>
                <a:spcBef>
                  <a:spcPts val="79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rgbClr val="A52500"/>
                  </a:solidFill>
                  <a:effectLst>
                    <a:outerShdw blurRad="38100" dist="38100" dir="2700000" algn="tl">
                      <a:srgbClr val="000000">
                        <a:alpha val="43137"/>
                      </a:srgbClr>
                    </a:outerShdw>
                  </a:effectLst>
                  <a:uLnTx/>
                  <a:uFillTx/>
                  <a:latin typeface="Aptos" panose="02110004020202020204"/>
                  <a:ea typeface="+mn-ea"/>
                  <a:cs typeface="+mn-cs"/>
                </a:rPr>
                <a:t>Multilateral</a:t>
              </a:r>
              <a:endParaRPr kumimoji="0" lang="en-ZA" sz="1800" b="1" i="0" u="none" strike="noStrike" kern="1200" cap="none" spc="0" normalizeH="0" baseline="0" noProof="0" dirty="0">
                <a:ln>
                  <a:noFill/>
                </a:ln>
                <a:solidFill>
                  <a:srgbClr val="E97132"/>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Picture 8" descr="The Optimal Size of Groups | how to save the world">
              <a:extLst>
                <a:ext uri="{FF2B5EF4-FFF2-40B4-BE49-F238E27FC236}">
                  <a16:creationId xmlns:a16="http://schemas.microsoft.com/office/drawing/2014/main" id="{21E008F1-1AF7-48B1-B6BA-0A9FD6C4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3344">
              <a:off x="8751805" y="1981341"/>
              <a:ext cx="1223414" cy="1036645"/>
            </a:xfrm>
            <a:prstGeom prst="rect">
              <a:avLst/>
            </a:prstGeom>
            <a:effectLst>
              <a:glow rad="127000">
                <a:schemeClr val="accent1">
                  <a:alpha val="0"/>
                </a:schemeClr>
              </a:glow>
            </a:effectLst>
          </p:spPr>
        </p:pic>
      </p:grpSp>
      <p:sp>
        <p:nvSpPr>
          <p:cNvPr id="11" name="Content Placeholder 6">
            <a:extLst>
              <a:ext uri="{FF2B5EF4-FFF2-40B4-BE49-F238E27FC236}">
                <a16:creationId xmlns:a16="http://schemas.microsoft.com/office/drawing/2014/main" id="{159C641F-C382-9EDB-4F37-14645530E699}"/>
              </a:ext>
            </a:extLst>
          </p:cNvPr>
          <p:cNvSpPr txBox="1">
            <a:spLocks/>
          </p:cNvSpPr>
          <p:nvPr/>
        </p:nvSpPr>
        <p:spPr>
          <a:xfrm>
            <a:off x="1027523" y="3318636"/>
            <a:ext cx="4081806" cy="300399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lang="en-ZA" sz="1700" dirty="0">
                <a:solidFill>
                  <a:prstClr val="black"/>
                </a:solidFill>
                <a:latin typeface="Arial" panose="020B0604020202020204" pitchFamily="34" charset="0"/>
                <a:cs typeface="Arial" panose="020B0604020202020204" pitchFamily="34" charset="0"/>
              </a:rPr>
              <a:t>Involves interactions between</a:t>
            </a:r>
            <a:r>
              <a:rPr kumimoji="0" lang="en-Z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two countries’ legislatures, or specific chambers</a:t>
            </a: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Some formal/informal, some </a:t>
            </a:r>
            <a:r>
              <a:rPr kumimoji="0" lang="en-ZA" sz="17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 hoc </a:t>
            </a:r>
            <a:r>
              <a:rPr kumimoji="0" lang="en-ZA" sz="17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interactions</a:t>
            </a: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share information on their governments’ (executive) relations</a:t>
            </a: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Often to learn from each other (how they function)</a:t>
            </a: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Staff exchanges</a:t>
            </a: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Vote together at multilateral conferences</a:t>
            </a:r>
          </a:p>
          <a:p>
            <a:pPr marL="180594" indent="-180594" defTabSz="722376">
              <a:spcBef>
                <a:spcPts val="790"/>
              </a:spcBef>
              <a:defRPr/>
            </a:pPr>
            <a:r>
              <a:rPr lang="en-ZA" sz="17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mechanisms used to formalise bilateral relations are Memoranda of Understanding (MoU).</a:t>
            </a: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endPar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ontent Placeholder 8">
            <a:extLst>
              <a:ext uri="{FF2B5EF4-FFF2-40B4-BE49-F238E27FC236}">
                <a16:creationId xmlns:a16="http://schemas.microsoft.com/office/drawing/2014/main" id="{65345A33-D237-1CCC-D461-CDBBE6151CF9}"/>
              </a:ext>
            </a:extLst>
          </p:cNvPr>
          <p:cNvSpPr txBox="1">
            <a:spLocks/>
          </p:cNvSpPr>
          <p:nvPr/>
        </p:nvSpPr>
        <p:spPr>
          <a:xfrm>
            <a:off x="6773375" y="3261912"/>
            <a:ext cx="3368840" cy="3355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594" marR="0" lvl="0" indent="-180594" algn="just"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rPr>
              <a:t>Involves </a:t>
            </a:r>
            <a:r>
              <a:rPr kumimoji="0" lang="en-ZA" sz="1501"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lang="en-ZA" sz="1501" dirty="0" err="1">
                <a:solidFill>
                  <a:prstClr val="black"/>
                </a:solidFill>
                <a:latin typeface="Aptos" panose="02110004020202020204"/>
              </a:rPr>
              <a:t>nteractions</a:t>
            </a:r>
            <a:r>
              <a:rPr lang="en-ZA" sz="1501" dirty="0">
                <a:solidFill>
                  <a:prstClr val="black"/>
                </a:solidFill>
                <a:latin typeface="Aptos" panose="02110004020202020204"/>
              </a:rPr>
              <a:t> among multiple parliaments through affiliation to IPIs, conferences, etc,.</a:t>
            </a:r>
            <a:endPar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80594" marR="0" lvl="0" indent="-180594" algn="just"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rPr>
              <a:t>Non-binding powers </a:t>
            </a:r>
            <a:r>
              <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resolutions &amp; motions</a:t>
            </a:r>
          </a:p>
          <a:p>
            <a:pPr marL="180594" marR="0" lvl="0" indent="-180594" algn="just"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Share knowledge and experiences through motions, debates, speeches etc.</a:t>
            </a:r>
          </a:p>
          <a:p>
            <a:pPr marL="180594" marR="0" lvl="0" indent="-180594" algn="just"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Debate motions and agree to resolutions to share with executive + implement in national  parliament (soft power influence)</a:t>
            </a:r>
          </a:p>
          <a:p>
            <a:pPr marL="180594" marR="0" lvl="0" indent="-180594" algn="just"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r>
              <a:rPr lang="en-ZA" sz="1501" dirty="0">
                <a:solidFill>
                  <a:prstClr val="black"/>
                </a:solidFill>
                <a:latin typeface="Aptos" panose="02110004020202020204"/>
                <a:sym typeface="Wingdings" panose="05000000000000000000" pitchFamily="2" charset="2"/>
              </a:rPr>
              <a:t>Participation in election observation missions</a:t>
            </a:r>
            <a:endPar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a:p>
            <a:pPr marL="180594" marR="0" lvl="0" indent="-180594" algn="l" defTabSz="722376" rtl="0" eaLnBrk="1" fontAlgn="auto" latinLnBrk="0" hangingPunct="1">
              <a:lnSpc>
                <a:spcPct val="90000"/>
              </a:lnSpc>
              <a:spcBef>
                <a:spcPts val="790"/>
              </a:spcBef>
              <a:spcAft>
                <a:spcPts val="0"/>
              </a:spcAft>
              <a:buClrTx/>
              <a:buSzTx/>
              <a:buFont typeface="Arial" panose="020B0604020202020204" pitchFamily="34" charset="0"/>
              <a:buChar char="•"/>
              <a:tabLst/>
              <a:defRPr/>
            </a:pPr>
            <a:endParaRPr kumimoji="0" lang="en-ZA" sz="1501"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Slide Number Placeholder 9">
            <a:extLst>
              <a:ext uri="{FF2B5EF4-FFF2-40B4-BE49-F238E27FC236}">
                <a16:creationId xmlns:a16="http://schemas.microsoft.com/office/drawing/2014/main" id="{12AFDA1E-6D24-53D0-028A-31511F8BB498}"/>
              </a:ext>
            </a:extLst>
          </p:cNvPr>
          <p:cNvSpPr>
            <a:spLocks noGrp="1"/>
          </p:cNvSpPr>
          <p:nvPr>
            <p:ph type="sldNum" sz="quarter" idx="12"/>
          </p:nvPr>
        </p:nvSpPr>
        <p:spPr/>
        <p:txBody>
          <a:bodyPr/>
          <a:lstStyle/>
          <a:p>
            <a:pPr algn="l"/>
            <a:fld id="{86C71136-B92B-A045-8344-284F6A7D3AEB}" type="slidenum">
              <a:rPr lang="en-US" smtClean="0"/>
              <a:pPr algn="l"/>
              <a:t>10</a:t>
            </a:fld>
            <a:endParaRPr lang="en-US"/>
          </a:p>
        </p:txBody>
      </p:sp>
    </p:spTree>
    <p:extLst>
      <p:ext uri="{BB962C8B-B14F-4D97-AF65-F5344CB8AC3E}">
        <p14:creationId xmlns:p14="http://schemas.microsoft.com/office/powerpoint/2010/main" val="132397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A740-A298-740C-B65A-136D224BB496}"/>
              </a:ext>
            </a:extLst>
          </p:cNvPr>
          <p:cNvSpPr>
            <a:spLocks noGrp="1"/>
          </p:cNvSpPr>
          <p:nvPr>
            <p:ph type="title"/>
          </p:nvPr>
        </p:nvSpPr>
        <p:spPr/>
        <p:txBody>
          <a:bodyPr/>
          <a:lstStyle/>
          <a:p>
            <a:r>
              <a:rPr lang="en-US" dirty="0"/>
              <a:t>Bilateral level</a:t>
            </a:r>
            <a:endParaRPr lang="en-ZA" dirty="0"/>
          </a:p>
        </p:txBody>
      </p:sp>
      <p:sp>
        <p:nvSpPr>
          <p:cNvPr id="3" name="Content Placeholder 2">
            <a:extLst>
              <a:ext uri="{FF2B5EF4-FFF2-40B4-BE49-F238E27FC236}">
                <a16:creationId xmlns:a16="http://schemas.microsoft.com/office/drawing/2014/main" id="{70784AC4-F1FC-EB86-25A9-58D66CA393B9}"/>
              </a:ext>
            </a:extLst>
          </p:cNvPr>
          <p:cNvSpPr>
            <a:spLocks noGrp="1"/>
          </p:cNvSpPr>
          <p:nvPr>
            <p:ph idx="1"/>
          </p:nvPr>
        </p:nvSpPr>
        <p:spPr/>
        <p:txBody>
          <a:bodyPr/>
          <a:lstStyle/>
          <a:p>
            <a:pPr algn="just"/>
            <a:r>
              <a:rPr lang="en-US" dirty="0"/>
              <a:t>Over the years, the South African Parliament concluded the following MOUs:</a:t>
            </a:r>
          </a:p>
          <a:p>
            <a:pPr marL="0" indent="0" algn="just">
              <a:buNone/>
            </a:pPr>
            <a:endParaRPr lang="en-ZA" dirty="0"/>
          </a:p>
        </p:txBody>
      </p:sp>
      <p:grpSp>
        <p:nvGrpSpPr>
          <p:cNvPr id="4" name="Group 3">
            <a:extLst>
              <a:ext uri="{FF2B5EF4-FFF2-40B4-BE49-F238E27FC236}">
                <a16:creationId xmlns:a16="http://schemas.microsoft.com/office/drawing/2014/main" id="{2A5C15E0-D4C3-55A6-B670-E789CAF46EEB}"/>
              </a:ext>
            </a:extLst>
          </p:cNvPr>
          <p:cNvGrpSpPr/>
          <p:nvPr/>
        </p:nvGrpSpPr>
        <p:grpSpPr>
          <a:xfrm>
            <a:off x="1107908" y="2714920"/>
            <a:ext cx="8844984" cy="3447635"/>
            <a:chOff x="1188422" y="1791067"/>
            <a:chExt cx="9437224" cy="4471867"/>
          </a:xfrm>
        </p:grpSpPr>
        <p:grpSp>
          <p:nvGrpSpPr>
            <p:cNvPr id="5" name="Group 4">
              <a:extLst>
                <a:ext uri="{FF2B5EF4-FFF2-40B4-BE49-F238E27FC236}">
                  <a16:creationId xmlns:a16="http://schemas.microsoft.com/office/drawing/2014/main" id="{332727A3-AC63-5894-4824-BA608EEA4442}"/>
                </a:ext>
              </a:extLst>
            </p:cNvPr>
            <p:cNvGrpSpPr/>
            <p:nvPr/>
          </p:nvGrpSpPr>
          <p:grpSpPr>
            <a:xfrm rot="21079217">
              <a:off x="1547032" y="1949732"/>
              <a:ext cx="2302454" cy="1885499"/>
              <a:chOff x="1626285" y="1931860"/>
              <a:chExt cx="2797078" cy="2088194"/>
            </a:xfrm>
          </p:grpSpPr>
          <p:pic>
            <p:nvPicPr>
              <p:cNvPr id="21" name="Picture 20">
                <a:extLst>
                  <a:ext uri="{FF2B5EF4-FFF2-40B4-BE49-F238E27FC236}">
                    <a16:creationId xmlns:a16="http://schemas.microsoft.com/office/drawing/2014/main" id="{19B78E09-87AD-C8D2-A9C8-0BFF650BEFD3}"/>
                  </a:ext>
                </a:extLst>
              </p:cNvPr>
              <p:cNvPicPr>
                <a:picLocks noChangeAspect="1"/>
              </p:cNvPicPr>
              <p:nvPr/>
            </p:nvPicPr>
            <p:blipFill>
              <a:blip r:embed="rId2"/>
              <a:stretch>
                <a:fillRect/>
              </a:stretch>
            </p:blipFill>
            <p:spPr>
              <a:xfrm rot="533525">
                <a:off x="1626285" y="1931860"/>
                <a:ext cx="2797078" cy="1706879"/>
              </a:xfrm>
              <a:prstGeom prst="rect">
                <a:avLst/>
              </a:prstGeom>
            </p:spPr>
          </p:pic>
          <p:sp>
            <p:nvSpPr>
              <p:cNvPr id="22" name="TextBox 21">
                <a:extLst>
                  <a:ext uri="{FF2B5EF4-FFF2-40B4-BE49-F238E27FC236}">
                    <a16:creationId xmlns:a16="http://schemas.microsoft.com/office/drawing/2014/main" id="{7733B04B-9B6E-498E-02E8-07E97DB92D06}"/>
                  </a:ext>
                </a:extLst>
              </p:cNvPr>
              <p:cNvSpPr txBox="1"/>
              <p:nvPr/>
            </p:nvSpPr>
            <p:spPr>
              <a:xfrm rot="520783">
                <a:off x="2063931" y="3650722"/>
                <a:ext cx="1685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SA-PRC</a:t>
                </a:r>
              </a:p>
            </p:txBody>
          </p:sp>
        </p:grpSp>
        <p:grpSp>
          <p:nvGrpSpPr>
            <p:cNvPr id="6" name="Group 5">
              <a:extLst>
                <a:ext uri="{FF2B5EF4-FFF2-40B4-BE49-F238E27FC236}">
                  <a16:creationId xmlns:a16="http://schemas.microsoft.com/office/drawing/2014/main" id="{20562D43-AFCB-6F34-1606-A27868438494}"/>
                </a:ext>
              </a:extLst>
            </p:cNvPr>
            <p:cNvGrpSpPr/>
            <p:nvPr/>
          </p:nvGrpSpPr>
          <p:grpSpPr>
            <a:xfrm rot="200917">
              <a:off x="4336633" y="2174732"/>
              <a:ext cx="3152775" cy="1508271"/>
              <a:chOff x="5021854" y="2039659"/>
              <a:chExt cx="3152775" cy="1508271"/>
            </a:xfrm>
          </p:grpSpPr>
          <p:pic>
            <p:nvPicPr>
              <p:cNvPr id="19" name="Picture 18">
                <a:extLst>
                  <a:ext uri="{FF2B5EF4-FFF2-40B4-BE49-F238E27FC236}">
                    <a16:creationId xmlns:a16="http://schemas.microsoft.com/office/drawing/2014/main" id="{4B2C5BF5-1FCE-48FB-4CC8-473681B099FE}"/>
                  </a:ext>
                </a:extLst>
              </p:cNvPr>
              <p:cNvPicPr>
                <a:picLocks noChangeAspect="1"/>
              </p:cNvPicPr>
              <p:nvPr/>
            </p:nvPicPr>
            <p:blipFill>
              <a:blip r:embed="rId3"/>
              <a:stretch>
                <a:fillRect/>
              </a:stretch>
            </p:blipFill>
            <p:spPr>
              <a:xfrm rot="21414664">
                <a:off x="5021854" y="2039659"/>
                <a:ext cx="3152775" cy="1047750"/>
              </a:xfrm>
              <a:prstGeom prst="rect">
                <a:avLst/>
              </a:prstGeom>
            </p:spPr>
          </p:pic>
          <p:sp>
            <p:nvSpPr>
              <p:cNvPr id="20" name="TextBox 19">
                <a:extLst>
                  <a:ext uri="{FF2B5EF4-FFF2-40B4-BE49-F238E27FC236}">
                    <a16:creationId xmlns:a16="http://schemas.microsoft.com/office/drawing/2014/main" id="{BF0E6D4D-F04E-37B1-AD39-1B094D2FACCE}"/>
                  </a:ext>
                </a:extLst>
              </p:cNvPr>
              <p:cNvSpPr txBox="1"/>
              <p:nvPr/>
            </p:nvSpPr>
            <p:spPr>
              <a:xfrm rot="21399083">
                <a:off x="6260755" y="3178598"/>
                <a:ext cx="10189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SA-EU</a:t>
                </a:r>
              </a:p>
            </p:txBody>
          </p:sp>
        </p:grpSp>
        <p:grpSp>
          <p:nvGrpSpPr>
            <p:cNvPr id="7" name="Group 6">
              <a:extLst>
                <a:ext uri="{FF2B5EF4-FFF2-40B4-BE49-F238E27FC236}">
                  <a16:creationId xmlns:a16="http://schemas.microsoft.com/office/drawing/2014/main" id="{BDE54A50-06B2-56AF-20A4-A7E85F5D6341}"/>
                </a:ext>
              </a:extLst>
            </p:cNvPr>
            <p:cNvGrpSpPr/>
            <p:nvPr/>
          </p:nvGrpSpPr>
          <p:grpSpPr>
            <a:xfrm rot="21308834">
              <a:off x="8016969" y="1791067"/>
              <a:ext cx="2466975" cy="2214001"/>
              <a:chOff x="8509568" y="1704779"/>
              <a:chExt cx="2466975" cy="2214001"/>
            </a:xfrm>
          </p:grpSpPr>
          <p:pic>
            <p:nvPicPr>
              <p:cNvPr id="17" name="Picture 16">
                <a:extLst>
                  <a:ext uri="{FF2B5EF4-FFF2-40B4-BE49-F238E27FC236}">
                    <a16:creationId xmlns:a16="http://schemas.microsoft.com/office/drawing/2014/main" id="{5E2E6009-4DF3-C88B-68B0-20615E1795F3}"/>
                  </a:ext>
                </a:extLst>
              </p:cNvPr>
              <p:cNvPicPr>
                <a:picLocks noChangeAspect="1"/>
              </p:cNvPicPr>
              <p:nvPr/>
            </p:nvPicPr>
            <p:blipFill>
              <a:blip r:embed="rId4"/>
              <a:stretch>
                <a:fillRect/>
              </a:stretch>
            </p:blipFill>
            <p:spPr>
              <a:xfrm rot="282385">
                <a:off x="8509568" y="1704779"/>
                <a:ext cx="2466975" cy="1847850"/>
              </a:xfrm>
              <a:prstGeom prst="rect">
                <a:avLst/>
              </a:prstGeom>
            </p:spPr>
          </p:pic>
          <p:sp>
            <p:nvSpPr>
              <p:cNvPr id="18" name="TextBox 17">
                <a:extLst>
                  <a:ext uri="{FF2B5EF4-FFF2-40B4-BE49-F238E27FC236}">
                    <a16:creationId xmlns:a16="http://schemas.microsoft.com/office/drawing/2014/main" id="{2B37AD40-FD03-868F-7DCA-85C59764A43B}"/>
                  </a:ext>
                </a:extLst>
              </p:cNvPr>
              <p:cNvSpPr txBox="1"/>
              <p:nvPr/>
            </p:nvSpPr>
            <p:spPr>
              <a:xfrm rot="291166">
                <a:off x="9104811" y="3547930"/>
                <a:ext cx="1084218" cy="3708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RUSSIA</a:t>
                </a:r>
              </a:p>
            </p:txBody>
          </p:sp>
        </p:grpSp>
        <p:grpSp>
          <p:nvGrpSpPr>
            <p:cNvPr id="8" name="Group 7">
              <a:extLst>
                <a:ext uri="{FF2B5EF4-FFF2-40B4-BE49-F238E27FC236}">
                  <a16:creationId xmlns:a16="http://schemas.microsoft.com/office/drawing/2014/main" id="{F287F721-FEC9-92FA-2393-D2A227E178A7}"/>
                </a:ext>
              </a:extLst>
            </p:cNvPr>
            <p:cNvGrpSpPr/>
            <p:nvPr/>
          </p:nvGrpSpPr>
          <p:grpSpPr>
            <a:xfrm rot="195700">
              <a:off x="1188422" y="4178452"/>
              <a:ext cx="2828925" cy="2084482"/>
              <a:chOff x="1936654" y="4413593"/>
              <a:chExt cx="2828925" cy="2084482"/>
            </a:xfrm>
          </p:grpSpPr>
          <p:pic>
            <p:nvPicPr>
              <p:cNvPr id="15" name="Picture 14">
                <a:extLst>
                  <a:ext uri="{FF2B5EF4-FFF2-40B4-BE49-F238E27FC236}">
                    <a16:creationId xmlns:a16="http://schemas.microsoft.com/office/drawing/2014/main" id="{689E3AF8-C0D9-A863-300B-DF386373D9AD}"/>
                  </a:ext>
                </a:extLst>
              </p:cNvPr>
              <p:cNvPicPr>
                <a:picLocks noChangeAspect="1"/>
              </p:cNvPicPr>
              <p:nvPr/>
            </p:nvPicPr>
            <p:blipFill>
              <a:blip r:embed="rId5"/>
              <a:stretch>
                <a:fillRect/>
              </a:stretch>
            </p:blipFill>
            <p:spPr>
              <a:xfrm rot="21407282">
                <a:off x="1936654" y="4413593"/>
                <a:ext cx="2828925" cy="1619250"/>
              </a:xfrm>
              <a:prstGeom prst="rect">
                <a:avLst/>
              </a:prstGeom>
            </p:spPr>
          </p:pic>
          <p:sp>
            <p:nvSpPr>
              <p:cNvPr id="16" name="TextBox 15">
                <a:extLst>
                  <a:ext uri="{FF2B5EF4-FFF2-40B4-BE49-F238E27FC236}">
                    <a16:creationId xmlns:a16="http://schemas.microsoft.com/office/drawing/2014/main" id="{FD70E99D-46B7-AA2D-D66C-A75F51D36292}"/>
                  </a:ext>
                </a:extLst>
              </p:cNvPr>
              <p:cNvSpPr txBox="1"/>
              <p:nvPr/>
            </p:nvSpPr>
            <p:spPr>
              <a:xfrm>
                <a:off x="3017513" y="6128743"/>
                <a:ext cx="82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DRC</a:t>
                </a:r>
              </a:p>
            </p:txBody>
          </p:sp>
        </p:grpSp>
        <p:grpSp>
          <p:nvGrpSpPr>
            <p:cNvPr id="9" name="Group 8">
              <a:extLst>
                <a:ext uri="{FF2B5EF4-FFF2-40B4-BE49-F238E27FC236}">
                  <a16:creationId xmlns:a16="http://schemas.microsoft.com/office/drawing/2014/main" id="{E9C54011-A8D8-ED8C-766D-0143D9D333DD}"/>
                </a:ext>
              </a:extLst>
            </p:cNvPr>
            <p:cNvGrpSpPr/>
            <p:nvPr/>
          </p:nvGrpSpPr>
          <p:grpSpPr>
            <a:xfrm rot="21350786">
              <a:off x="4545344" y="4015369"/>
              <a:ext cx="2762250" cy="2077372"/>
              <a:chOff x="5336830" y="3783286"/>
              <a:chExt cx="2762250" cy="2077372"/>
            </a:xfrm>
          </p:grpSpPr>
          <p:pic>
            <p:nvPicPr>
              <p:cNvPr id="13" name="Picture 12">
                <a:extLst>
                  <a:ext uri="{FF2B5EF4-FFF2-40B4-BE49-F238E27FC236}">
                    <a16:creationId xmlns:a16="http://schemas.microsoft.com/office/drawing/2014/main" id="{4C158282-4A24-2159-FDE7-C5453C9A25BE}"/>
                  </a:ext>
                </a:extLst>
              </p:cNvPr>
              <p:cNvPicPr>
                <a:picLocks noChangeAspect="1"/>
              </p:cNvPicPr>
              <p:nvPr/>
            </p:nvPicPr>
            <p:blipFill>
              <a:blip r:embed="rId6"/>
              <a:stretch>
                <a:fillRect/>
              </a:stretch>
            </p:blipFill>
            <p:spPr>
              <a:xfrm rot="287355">
                <a:off x="5336830" y="3783286"/>
                <a:ext cx="2762250" cy="1657350"/>
              </a:xfrm>
              <a:prstGeom prst="rect">
                <a:avLst/>
              </a:prstGeom>
            </p:spPr>
          </p:pic>
          <p:sp>
            <p:nvSpPr>
              <p:cNvPr id="14" name="TextBox 13">
                <a:extLst>
                  <a:ext uri="{FF2B5EF4-FFF2-40B4-BE49-F238E27FC236}">
                    <a16:creationId xmlns:a16="http://schemas.microsoft.com/office/drawing/2014/main" id="{C9D4FC11-AE44-C0B6-9CE7-DFDEC938F319}"/>
                  </a:ext>
                </a:extLst>
              </p:cNvPr>
              <p:cNvSpPr txBox="1"/>
              <p:nvPr/>
            </p:nvSpPr>
            <p:spPr>
              <a:xfrm rot="249214">
                <a:off x="5683899" y="5491326"/>
                <a:ext cx="1828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MOZAMBIQUE</a:t>
                </a:r>
              </a:p>
            </p:txBody>
          </p:sp>
        </p:grpSp>
        <p:grpSp>
          <p:nvGrpSpPr>
            <p:cNvPr id="10" name="Group 9">
              <a:extLst>
                <a:ext uri="{FF2B5EF4-FFF2-40B4-BE49-F238E27FC236}">
                  <a16:creationId xmlns:a16="http://schemas.microsoft.com/office/drawing/2014/main" id="{D025711E-507B-7F87-D7EC-CD265EF9808C}"/>
                </a:ext>
              </a:extLst>
            </p:cNvPr>
            <p:cNvGrpSpPr/>
            <p:nvPr/>
          </p:nvGrpSpPr>
          <p:grpSpPr>
            <a:xfrm rot="438329">
              <a:off x="7797894" y="4250301"/>
              <a:ext cx="2827752" cy="1884961"/>
              <a:chOff x="8388636" y="4491480"/>
              <a:chExt cx="2827752" cy="1884961"/>
            </a:xfrm>
          </p:grpSpPr>
          <p:pic>
            <p:nvPicPr>
              <p:cNvPr id="11" name="Picture 10">
                <a:extLst>
                  <a:ext uri="{FF2B5EF4-FFF2-40B4-BE49-F238E27FC236}">
                    <a16:creationId xmlns:a16="http://schemas.microsoft.com/office/drawing/2014/main" id="{A1C98CAF-F6C7-DBCE-DA5F-814531F5CDE0}"/>
                  </a:ext>
                </a:extLst>
              </p:cNvPr>
              <p:cNvPicPr>
                <a:picLocks noChangeAspect="1"/>
              </p:cNvPicPr>
              <p:nvPr/>
            </p:nvPicPr>
            <p:blipFill>
              <a:blip r:embed="rId7"/>
              <a:stretch>
                <a:fillRect/>
              </a:stretch>
            </p:blipFill>
            <p:spPr>
              <a:xfrm rot="21186629">
                <a:off x="8388636" y="4491480"/>
                <a:ext cx="2827752" cy="1472977"/>
              </a:xfrm>
              <a:prstGeom prst="rect">
                <a:avLst/>
              </a:prstGeom>
            </p:spPr>
          </p:pic>
          <p:sp>
            <p:nvSpPr>
              <p:cNvPr id="12" name="TextBox 11">
                <a:extLst>
                  <a:ext uri="{FF2B5EF4-FFF2-40B4-BE49-F238E27FC236}">
                    <a16:creationId xmlns:a16="http://schemas.microsoft.com/office/drawing/2014/main" id="{FBBA6F03-6718-E2D4-FAFC-268E1CE3664F}"/>
                  </a:ext>
                </a:extLst>
              </p:cNvPr>
              <p:cNvSpPr txBox="1"/>
              <p:nvPr/>
            </p:nvSpPr>
            <p:spPr>
              <a:xfrm rot="21229168">
                <a:off x="9394025" y="600710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BELARUS</a:t>
                </a:r>
              </a:p>
            </p:txBody>
          </p:sp>
        </p:grpSp>
      </p:grpSp>
      <p:sp>
        <p:nvSpPr>
          <p:cNvPr id="23" name="Slide Number Placeholder 22">
            <a:extLst>
              <a:ext uri="{FF2B5EF4-FFF2-40B4-BE49-F238E27FC236}">
                <a16:creationId xmlns:a16="http://schemas.microsoft.com/office/drawing/2014/main" id="{5461AAC8-6995-B25D-8A4F-8BFC432031CE}"/>
              </a:ext>
            </a:extLst>
          </p:cNvPr>
          <p:cNvSpPr>
            <a:spLocks noGrp="1"/>
          </p:cNvSpPr>
          <p:nvPr>
            <p:ph type="sldNum" sz="quarter" idx="12"/>
          </p:nvPr>
        </p:nvSpPr>
        <p:spPr/>
        <p:txBody>
          <a:bodyPr/>
          <a:lstStyle/>
          <a:p>
            <a:pPr algn="l"/>
            <a:fld id="{86C71136-B92B-A045-8344-284F6A7D3AEB}" type="slidenum">
              <a:rPr lang="en-US" smtClean="0"/>
              <a:pPr algn="l"/>
              <a:t>11</a:t>
            </a:fld>
            <a:endParaRPr lang="en-US"/>
          </a:p>
        </p:txBody>
      </p:sp>
    </p:spTree>
    <p:extLst>
      <p:ext uri="{BB962C8B-B14F-4D97-AF65-F5344CB8AC3E}">
        <p14:creationId xmlns:p14="http://schemas.microsoft.com/office/powerpoint/2010/main" val="381151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D55C-96BA-C8DE-E965-A4E23D4C2CB2}"/>
              </a:ext>
            </a:extLst>
          </p:cNvPr>
          <p:cNvSpPr>
            <a:spLocks noGrp="1"/>
          </p:cNvSpPr>
          <p:nvPr>
            <p:ph type="title"/>
          </p:nvPr>
        </p:nvSpPr>
        <p:spPr/>
        <p:txBody>
          <a:bodyPr/>
          <a:lstStyle/>
          <a:p>
            <a:r>
              <a:rPr lang="en-US" dirty="0"/>
              <a:t>Multilateral Level</a:t>
            </a:r>
            <a:endParaRPr lang="en-ZA" dirty="0"/>
          </a:p>
        </p:txBody>
      </p:sp>
      <p:sp>
        <p:nvSpPr>
          <p:cNvPr id="3" name="Content Placeholder 2">
            <a:extLst>
              <a:ext uri="{FF2B5EF4-FFF2-40B4-BE49-F238E27FC236}">
                <a16:creationId xmlns:a16="http://schemas.microsoft.com/office/drawing/2014/main" id="{FB26E711-5121-B747-B1D5-3A880D05CB02}"/>
              </a:ext>
            </a:extLst>
          </p:cNvPr>
          <p:cNvSpPr>
            <a:spLocks noGrp="1"/>
          </p:cNvSpPr>
          <p:nvPr>
            <p:ph idx="1"/>
          </p:nvPr>
        </p:nvSpPr>
        <p:spPr>
          <a:xfrm>
            <a:off x="838200" y="1825625"/>
            <a:ext cx="8720579" cy="4667250"/>
          </a:xfrm>
        </p:spPr>
        <p:txBody>
          <a:bodyPr/>
          <a:lstStyle/>
          <a:p>
            <a:r>
              <a:rPr lang="en-ZA" sz="1800" spc="30" dirty="0">
                <a:solidFill>
                  <a:srgbClr val="000000"/>
                </a:solidFill>
                <a:ea typeface="Times New Roman" panose="02020603050405020304" pitchFamily="18" charset="0"/>
              </a:rPr>
              <a:t>T</a:t>
            </a:r>
            <a:r>
              <a:rPr lang="en-ZA" sz="1800" spc="30" dirty="0">
                <a:solidFill>
                  <a:srgbClr val="000000"/>
                </a:solidFill>
                <a:effectLst/>
                <a:latin typeface="Arial" panose="020B0604020202020204" pitchFamily="34" charset="0"/>
                <a:ea typeface="Times New Roman" panose="02020603050405020304" pitchFamily="18" charset="0"/>
              </a:rPr>
              <a:t>he South African Parliament’s multilateral activities: </a:t>
            </a:r>
          </a:p>
          <a:p>
            <a:endParaRPr lang="en-ZA" sz="1800" spc="30" dirty="0">
              <a:solidFill>
                <a:srgbClr val="000000"/>
              </a:solidFill>
            </a:endParaRPr>
          </a:p>
          <a:p>
            <a:pPr marL="0" indent="0">
              <a:buNone/>
            </a:pPr>
            <a:endParaRPr lang="en-ZA" dirty="0"/>
          </a:p>
        </p:txBody>
      </p:sp>
      <p:grpSp>
        <p:nvGrpSpPr>
          <p:cNvPr id="4" name="Group 3">
            <a:extLst>
              <a:ext uri="{FF2B5EF4-FFF2-40B4-BE49-F238E27FC236}">
                <a16:creationId xmlns:a16="http://schemas.microsoft.com/office/drawing/2014/main" id="{67AE3FF5-E935-00B3-50D4-DBAB07F48602}"/>
              </a:ext>
            </a:extLst>
          </p:cNvPr>
          <p:cNvGrpSpPr/>
          <p:nvPr/>
        </p:nvGrpSpPr>
        <p:grpSpPr>
          <a:xfrm>
            <a:off x="989815" y="2611226"/>
            <a:ext cx="8832916" cy="3795168"/>
            <a:chOff x="1548328" y="1590366"/>
            <a:chExt cx="8596428" cy="4780933"/>
          </a:xfrm>
        </p:grpSpPr>
        <p:pic>
          <p:nvPicPr>
            <p:cNvPr id="5" name="Picture 4">
              <a:extLst>
                <a:ext uri="{FF2B5EF4-FFF2-40B4-BE49-F238E27FC236}">
                  <a16:creationId xmlns:a16="http://schemas.microsoft.com/office/drawing/2014/main" id="{577B97FE-A4A6-5675-16DB-A8BF77CDBF74}"/>
                </a:ext>
              </a:extLst>
            </p:cNvPr>
            <p:cNvPicPr>
              <a:picLocks noChangeAspect="1"/>
            </p:cNvPicPr>
            <p:nvPr/>
          </p:nvPicPr>
          <p:blipFill>
            <a:blip r:embed="rId2"/>
            <a:stretch>
              <a:fillRect/>
            </a:stretch>
          </p:blipFill>
          <p:spPr>
            <a:xfrm>
              <a:off x="5818098" y="3786653"/>
              <a:ext cx="4326658" cy="1819057"/>
            </a:xfrm>
            <a:prstGeom prst="rect">
              <a:avLst/>
            </a:prstGeom>
          </p:spPr>
        </p:pic>
        <p:pic>
          <p:nvPicPr>
            <p:cNvPr id="6" name="Picture 5">
              <a:extLst>
                <a:ext uri="{FF2B5EF4-FFF2-40B4-BE49-F238E27FC236}">
                  <a16:creationId xmlns:a16="http://schemas.microsoft.com/office/drawing/2014/main" id="{35F66C55-A63A-8872-7A77-A1F0487ADC3E}"/>
                </a:ext>
              </a:extLst>
            </p:cNvPr>
            <p:cNvPicPr>
              <a:picLocks noChangeAspect="1"/>
            </p:cNvPicPr>
            <p:nvPr/>
          </p:nvPicPr>
          <p:blipFill>
            <a:blip r:embed="rId3"/>
            <a:stretch>
              <a:fillRect/>
            </a:stretch>
          </p:blipFill>
          <p:spPr>
            <a:xfrm>
              <a:off x="1548328" y="3786653"/>
              <a:ext cx="1914929" cy="681481"/>
            </a:xfrm>
            <a:prstGeom prst="rect">
              <a:avLst/>
            </a:prstGeom>
          </p:spPr>
        </p:pic>
        <p:pic>
          <p:nvPicPr>
            <p:cNvPr id="7" name="Picture 6">
              <a:extLst>
                <a:ext uri="{FF2B5EF4-FFF2-40B4-BE49-F238E27FC236}">
                  <a16:creationId xmlns:a16="http://schemas.microsoft.com/office/drawing/2014/main" id="{D5F7CFD0-EF39-F772-157C-2CFBE1DE0B1C}"/>
                </a:ext>
              </a:extLst>
            </p:cNvPr>
            <p:cNvPicPr>
              <a:picLocks noChangeAspect="1"/>
            </p:cNvPicPr>
            <p:nvPr/>
          </p:nvPicPr>
          <p:blipFill>
            <a:blip r:embed="rId4"/>
            <a:stretch>
              <a:fillRect/>
            </a:stretch>
          </p:blipFill>
          <p:spPr>
            <a:xfrm>
              <a:off x="2429837" y="4769947"/>
              <a:ext cx="1525995" cy="1601352"/>
            </a:xfrm>
            <a:prstGeom prst="rect">
              <a:avLst/>
            </a:prstGeom>
          </p:spPr>
        </p:pic>
        <p:pic>
          <p:nvPicPr>
            <p:cNvPr id="8" name="Picture 7">
              <a:extLst>
                <a:ext uri="{FF2B5EF4-FFF2-40B4-BE49-F238E27FC236}">
                  <a16:creationId xmlns:a16="http://schemas.microsoft.com/office/drawing/2014/main" id="{66FFE815-0A8D-C7F8-E5E5-3394C6430A1F}"/>
                </a:ext>
              </a:extLst>
            </p:cNvPr>
            <p:cNvPicPr>
              <a:picLocks noChangeAspect="1"/>
            </p:cNvPicPr>
            <p:nvPr/>
          </p:nvPicPr>
          <p:blipFill>
            <a:blip r:embed="rId5"/>
            <a:stretch>
              <a:fillRect/>
            </a:stretch>
          </p:blipFill>
          <p:spPr>
            <a:xfrm>
              <a:off x="1799334" y="1590366"/>
              <a:ext cx="2156496" cy="1894474"/>
            </a:xfrm>
            <a:prstGeom prst="rect">
              <a:avLst/>
            </a:prstGeom>
          </p:spPr>
        </p:pic>
        <p:pic>
          <p:nvPicPr>
            <p:cNvPr id="9" name="Picture 8">
              <a:extLst>
                <a:ext uri="{FF2B5EF4-FFF2-40B4-BE49-F238E27FC236}">
                  <a16:creationId xmlns:a16="http://schemas.microsoft.com/office/drawing/2014/main" id="{D77B9A5F-8C89-9418-4BE0-1B4B42FEADE5}"/>
                </a:ext>
              </a:extLst>
            </p:cNvPr>
            <p:cNvPicPr>
              <a:picLocks noChangeAspect="1"/>
            </p:cNvPicPr>
            <p:nvPr/>
          </p:nvPicPr>
          <p:blipFill>
            <a:blip r:embed="rId6"/>
            <a:stretch>
              <a:fillRect/>
            </a:stretch>
          </p:blipFill>
          <p:spPr>
            <a:xfrm>
              <a:off x="8165665" y="1690688"/>
              <a:ext cx="1833815" cy="1313385"/>
            </a:xfrm>
            <a:prstGeom prst="rect">
              <a:avLst/>
            </a:prstGeom>
          </p:spPr>
        </p:pic>
        <p:pic>
          <p:nvPicPr>
            <p:cNvPr id="10" name="Picture 9">
              <a:extLst>
                <a:ext uri="{FF2B5EF4-FFF2-40B4-BE49-F238E27FC236}">
                  <a16:creationId xmlns:a16="http://schemas.microsoft.com/office/drawing/2014/main" id="{64F433A4-2CC2-408C-F06D-30D322B083D2}"/>
                </a:ext>
              </a:extLst>
            </p:cNvPr>
            <p:cNvPicPr>
              <a:picLocks noChangeAspect="1"/>
            </p:cNvPicPr>
            <p:nvPr/>
          </p:nvPicPr>
          <p:blipFill>
            <a:blip r:embed="rId7"/>
            <a:stretch>
              <a:fillRect/>
            </a:stretch>
          </p:blipFill>
          <p:spPr>
            <a:xfrm>
              <a:off x="4579297" y="1597180"/>
              <a:ext cx="3033402" cy="1500402"/>
            </a:xfrm>
            <a:prstGeom prst="rect">
              <a:avLst/>
            </a:prstGeom>
            <a:ln w="25400">
              <a:noFill/>
            </a:ln>
          </p:spPr>
        </p:pic>
      </p:grpSp>
      <p:sp>
        <p:nvSpPr>
          <p:cNvPr id="11" name="Slide Number Placeholder 10">
            <a:extLst>
              <a:ext uri="{FF2B5EF4-FFF2-40B4-BE49-F238E27FC236}">
                <a16:creationId xmlns:a16="http://schemas.microsoft.com/office/drawing/2014/main" id="{44EBE97D-601A-DB6C-87E0-305C4C7365B7}"/>
              </a:ext>
            </a:extLst>
          </p:cNvPr>
          <p:cNvSpPr>
            <a:spLocks noGrp="1"/>
          </p:cNvSpPr>
          <p:nvPr>
            <p:ph type="sldNum" sz="quarter" idx="12"/>
          </p:nvPr>
        </p:nvSpPr>
        <p:spPr/>
        <p:txBody>
          <a:bodyPr/>
          <a:lstStyle/>
          <a:p>
            <a:pPr algn="l"/>
            <a:fld id="{86C71136-B92B-A045-8344-284F6A7D3AEB}" type="slidenum">
              <a:rPr lang="en-US" smtClean="0"/>
              <a:pPr algn="l"/>
              <a:t>12</a:t>
            </a:fld>
            <a:endParaRPr lang="en-US"/>
          </a:p>
        </p:txBody>
      </p:sp>
    </p:spTree>
    <p:extLst>
      <p:ext uri="{BB962C8B-B14F-4D97-AF65-F5344CB8AC3E}">
        <p14:creationId xmlns:p14="http://schemas.microsoft.com/office/powerpoint/2010/main" val="406983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6732-4745-674E-A8ED-A9FBE3B1E3C7}"/>
              </a:ext>
            </a:extLst>
          </p:cNvPr>
          <p:cNvSpPr>
            <a:spLocks noGrp="1"/>
          </p:cNvSpPr>
          <p:nvPr>
            <p:ph type="title"/>
          </p:nvPr>
        </p:nvSpPr>
        <p:spPr>
          <a:xfrm>
            <a:off x="838201" y="365125"/>
            <a:ext cx="9114692" cy="963161"/>
          </a:xfrm>
        </p:spPr>
        <p:txBody>
          <a:bodyPr/>
          <a:lstStyle/>
          <a:p>
            <a:r>
              <a:rPr lang="en-US" dirty="0"/>
              <a:t>SUCCESSES</a:t>
            </a:r>
            <a:endParaRPr lang="en-ZA" dirty="0"/>
          </a:p>
        </p:txBody>
      </p:sp>
      <p:sp>
        <p:nvSpPr>
          <p:cNvPr id="4" name="Content Placeholder 3">
            <a:extLst>
              <a:ext uri="{FF2B5EF4-FFF2-40B4-BE49-F238E27FC236}">
                <a16:creationId xmlns:a16="http://schemas.microsoft.com/office/drawing/2014/main" id="{BD47D6CD-C604-4303-0DE3-ABE9F3FD4A5A}"/>
              </a:ext>
            </a:extLst>
          </p:cNvPr>
          <p:cNvSpPr txBox="1">
            <a:spLocks noGrp="1"/>
          </p:cNvSpPr>
          <p:nvPr>
            <p:ph idx="1"/>
          </p:nvPr>
        </p:nvSpPr>
        <p:spPr>
          <a:xfrm>
            <a:off x="838201" y="1517714"/>
            <a:ext cx="2989082" cy="5340285"/>
          </a:xfrm>
          <a:prstGeom prst="rect">
            <a:avLst/>
          </a:prstGeom>
        </p:spPr>
        <p:txBody>
          <a:bodyPr vert="horz" lIns="91440" tIns="45720" rIns="91440" bIns="45720" rtlCol="0">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rPr>
              <a:t>Leadership</a:t>
            </a:r>
            <a:r>
              <a:rPr kumimoji="0" lang="en-US" sz="1600" b="0" i="0" u="none" strike="noStrike" kern="1200" cap="none" spc="0" normalizeH="0" baseline="0" noProof="0" dirty="0">
                <a:ln>
                  <a:noFill/>
                </a:ln>
                <a:solidFill>
                  <a:prstClr val="black"/>
                </a:solidFill>
                <a:effectLst/>
                <a:uLnTx/>
                <a:uFillTx/>
              </a:rPr>
              <a:t> positions </a:t>
            </a: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 Promote SA values and  interests through control over agenda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Successfully moving </a:t>
            </a:r>
            <a:r>
              <a:rPr kumimoji="0" lang="en-US" sz="1600" b="1" i="0" u="none" strike="noStrike" kern="1200" cap="none" spc="0" normalizeH="0" baseline="0" noProof="0" dirty="0">
                <a:ln>
                  <a:noFill/>
                </a:ln>
                <a:solidFill>
                  <a:prstClr val="black"/>
                </a:solidFill>
                <a:effectLst/>
                <a:uLnTx/>
                <a:uFillTx/>
                <a:sym typeface="Wingdings" panose="05000000000000000000" pitchFamily="2" charset="2"/>
              </a:rPr>
              <a:t>motions</a:t>
            </a: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 which become IPI resolutions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sym typeface="Wingdings" panose="05000000000000000000" pitchFamily="2" charset="2"/>
              </a:rPr>
              <a:t>Initiating emergency items </a:t>
            </a: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for debate at international level</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Contributing to </a:t>
            </a:r>
            <a:r>
              <a:rPr kumimoji="0" lang="en-US" sz="1600" b="1" i="0" u="none" strike="noStrike" kern="1200" cap="none" spc="0" normalizeH="0" baseline="0" noProof="0" dirty="0">
                <a:ln>
                  <a:noFill/>
                </a:ln>
                <a:solidFill>
                  <a:prstClr val="black"/>
                </a:solidFill>
                <a:effectLst/>
                <a:uLnTx/>
                <a:uFillTx/>
                <a:sym typeface="Wingdings" panose="05000000000000000000" pitchFamily="2" charset="2"/>
              </a:rPr>
              <a:t>resolutions and model laws</a:t>
            </a: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  impacting docs to UN and other executive bodies  can affect other countries’ national laws on subject</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sym typeface="Wingdings" panose="05000000000000000000" pitchFamily="2" charset="2"/>
              </a:rPr>
              <a:t>Lobbying</a:t>
            </a: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 heads of state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sym typeface="Wingdings" panose="05000000000000000000" pitchFamily="2" charset="2"/>
              </a:rPr>
              <a:t>Facilitating conflict resolution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sym typeface="Wingdings" panose="05000000000000000000" pitchFamily="2" charset="2"/>
              </a:rPr>
              <a:t>Capacitating</a:t>
            </a:r>
            <a:r>
              <a:rPr kumimoji="0" lang="en-US" sz="1600" b="0" i="0" u="none" strike="noStrike" kern="1200" cap="none" spc="0" normalizeH="0" baseline="0" noProof="0" dirty="0">
                <a:ln>
                  <a:noFill/>
                </a:ln>
                <a:solidFill>
                  <a:prstClr val="black"/>
                </a:solidFill>
                <a:effectLst/>
                <a:uLnTx/>
                <a:uFillTx/>
                <a:sym typeface="Wingdings" panose="05000000000000000000" pitchFamily="2" charset="2"/>
              </a:rPr>
              <a:t> IPIs through staff secondments  promoting SA values</a:t>
            </a:r>
            <a:endParaRPr kumimoji="0" lang="en-US" sz="1600" b="0" i="0" u="none" strike="noStrike" kern="1200" cap="none" spc="0" normalizeH="0" baseline="0" noProof="0" dirty="0">
              <a:ln>
                <a:noFill/>
              </a:ln>
              <a:solidFill>
                <a:prstClr val="black"/>
              </a:solidFill>
              <a:effectLst/>
              <a:uLnTx/>
              <a:uFillTx/>
            </a:endParaRPr>
          </a:p>
        </p:txBody>
      </p:sp>
      <p:pic>
        <p:nvPicPr>
          <p:cNvPr id="5" name="Picture 4">
            <a:extLst>
              <a:ext uri="{FF2B5EF4-FFF2-40B4-BE49-F238E27FC236}">
                <a16:creationId xmlns:a16="http://schemas.microsoft.com/office/drawing/2014/main" id="{478628A6-1A1D-8517-F56C-7586FF2CF9FB}"/>
              </a:ext>
            </a:extLst>
          </p:cNvPr>
          <p:cNvPicPr>
            <a:picLocks noChangeAspect="1"/>
          </p:cNvPicPr>
          <p:nvPr/>
        </p:nvPicPr>
        <p:blipFill>
          <a:blip r:embed="rId2"/>
          <a:stretch>
            <a:fillRect/>
          </a:stretch>
        </p:blipFill>
        <p:spPr>
          <a:xfrm>
            <a:off x="4347387" y="1517715"/>
            <a:ext cx="2197792" cy="2168761"/>
          </a:xfrm>
          <a:prstGeom prst="rect">
            <a:avLst/>
          </a:prstGeom>
          <a:effectLst>
            <a:outerShdw blurRad="50800" dist="38100" algn="l" rotWithShape="0">
              <a:prstClr val="black">
                <a:alpha val="40000"/>
              </a:prstClr>
            </a:outerShdw>
          </a:effectLst>
        </p:spPr>
      </p:pic>
      <p:pic>
        <p:nvPicPr>
          <p:cNvPr id="6" name="Picture 5">
            <a:extLst>
              <a:ext uri="{FF2B5EF4-FFF2-40B4-BE49-F238E27FC236}">
                <a16:creationId xmlns:a16="http://schemas.microsoft.com/office/drawing/2014/main" id="{235D35C5-6E3F-CB73-88EC-3952DF7703A9}"/>
              </a:ext>
            </a:extLst>
          </p:cNvPr>
          <p:cNvPicPr>
            <a:picLocks noChangeAspect="1"/>
          </p:cNvPicPr>
          <p:nvPr/>
        </p:nvPicPr>
        <p:blipFill>
          <a:blip r:embed="rId3"/>
          <a:stretch>
            <a:fillRect/>
          </a:stretch>
        </p:blipFill>
        <p:spPr>
          <a:xfrm>
            <a:off x="7089541" y="1517715"/>
            <a:ext cx="2550355" cy="2168761"/>
          </a:xfrm>
          <a:prstGeom prst="rect">
            <a:avLst/>
          </a:prstGeom>
          <a:effectLst>
            <a:outerShdw blurRad="50800" dist="38100" algn="l" rotWithShape="0">
              <a:prstClr val="black">
                <a:alpha val="40000"/>
              </a:prstClr>
            </a:outerShdw>
          </a:effectLst>
        </p:spPr>
      </p:pic>
      <p:pic>
        <p:nvPicPr>
          <p:cNvPr id="7" name="Picture 6">
            <a:extLst>
              <a:ext uri="{FF2B5EF4-FFF2-40B4-BE49-F238E27FC236}">
                <a16:creationId xmlns:a16="http://schemas.microsoft.com/office/drawing/2014/main" id="{D96E08B5-885F-0EFC-2F99-319805D679B1}"/>
              </a:ext>
            </a:extLst>
          </p:cNvPr>
          <p:cNvPicPr>
            <a:picLocks noChangeAspect="1"/>
          </p:cNvPicPr>
          <p:nvPr/>
        </p:nvPicPr>
        <p:blipFill>
          <a:blip r:embed="rId4"/>
          <a:stretch>
            <a:fillRect/>
          </a:stretch>
        </p:blipFill>
        <p:spPr>
          <a:xfrm rot="21600000">
            <a:off x="3898232" y="4221350"/>
            <a:ext cx="2127183" cy="1604415"/>
          </a:xfrm>
          <a:prstGeom prst="rect">
            <a:avLst/>
          </a:prstGeom>
          <a:effectLst>
            <a:outerShdw blurRad="50800" dist="38100" algn="l" rotWithShape="0">
              <a:prstClr val="black">
                <a:alpha val="40000"/>
              </a:prstClr>
            </a:outerShdw>
          </a:effectLst>
        </p:spPr>
      </p:pic>
      <p:pic>
        <p:nvPicPr>
          <p:cNvPr id="8" name="Picture 7">
            <a:extLst>
              <a:ext uri="{FF2B5EF4-FFF2-40B4-BE49-F238E27FC236}">
                <a16:creationId xmlns:a16="http://schemas.microsoft.com/office/drawing/2014/main" id="{1DA594A7-6CC6-4D22-8FBC-4E047542C0FA}"/>
              </a:ext>
            </a:extLst>
          </p:cNvPr>
          <p:cNvPicPr>
            <a:picLocks noChangeAspect="1"/>
          </p:cNvPicPr>
          <p:nvPr/>
        </p:nvPicPr>
        <p:blipFill>
          <a:blip r:embed="rId5"/>
          <a:stretch>
            <a:fillRect/>
          </a:stretch>
        </p:blipFill>
        <p:spPr>
          <a:xfrm>
            <a:off x="6285298" y="4221350"/>
            <a:ext cx="1722922" cy="1604415"/>
          </a:xfrm>
          <a:prstGeom prst="rect">
            <a:avLst/>
          </a:prstGeom>
          <a:effectLst>
            <a:outerShdw blurRad="50800" dist="38100" algn="l" rotWithShape="0">
              <a:prstClr val="black">
                <a:alpha val="40000"/>
              </a:prstClr>
            </a:outerShdw>
          </a:effectLst>
        </p:spPr>
      </p:pic>
      <p:pic>
        <p:nvPicPr>
          <p:cNvPr id="9" name="Picture 8">
            <a:extLst>
              <a:ext uri="{FF2B5EF4-FFF2-40B4-BE49-F238E27FC236}">
                <a16:creationId xmlns:a16="http://schemas.microsoft.com/office/drawing/2014/main" id="{7FF9682C-A400-E607-1DD2-CCEBE0B78969}"/>
              </a:ext>
            </a:extLst>
          </p:cNvPr>
          <p:cNvPicPr>
            <a:picLocks noChangeAspect="1"/>
          </p:cNvPicPr>
          <p:nvPr/>
        </p:nvPicPr>
        <p:blipFill>
          <a:blip r:embed="rId6"/>
          <a:stretch>
            <a:fillRect/>
          </a:stretch>
        </p:blipFill>
        <p:spPr>
          <a:xfrm>
            <a:off x="8268103" y="4221350"/>
            <a:ext cx="1838424" cy="1604416"/>
          </a:xfrm>
          <a:prstGeom prst="rect">
            <a:avLst/>
          </a:prstGeom>
          <a:effectLst>
            <a:outerShdw blurRad="50800" dist="38100" algn="l" rotWithShape="0">
              <a:prstClr val="black">
                <a:alpha val="40000"/>
              </a:prstClr>
            </a:outerShdw>
          </a:effectLst>
        </p:spPr>
      </p:pic>
      <p:sp>
        <p:nvSpPr>
          <p:cNvPr id="3" name="Slide Number Placeholder 2">
            <a:extLst>
              <a:ext uri="{FF2B5EF4-FFF2-40B4-BE49-F238E27FC236}">
                <a16:creationId xmlns:a16="http://schemas.microsoft.com/office/drawing/2014/main" id="{6F7C28E2-3C56-BABB-B2FA-C6FA4FCC2DA0}"/>
              </a:ext>
            </a:extLst>
          </p:cNvPr>
          <p:cNvSpPr>
            <a:spLocks noGrp="1"/>
          </p:cNvSpPr>
          <p:nvPr>
            <p:ph type="sldNum" sz="quarter" idx="12"/>
          </p:nvPr>
        </p:nvSpPr>
        <p:spPr/>
        <p:txBody>
          <a:bodyPr/>
          <a:lstStyle/>
          <a:p>
            <a:pPr algn="l"/>
            <a:fld id="{86C71136-B92B-A045-8344-284F6A7D3AEB}" type="slidenum">
              <a:rPr lang="en-US" smtClean="0"/>
              <a:pPr algn="l"/>
              <a:t>13</a:t>
            </a:fld>
            <a:endParaRPr lang="en-US"/>
          </a:p>
        </p:txBody>
      </p:sp>
    </p:spTree>
    <p:extLst>
      <p:ext uri="{BB962C8B-B14F-4D97-AF65-F5344CB8AC3E}">
        <p14:creationId xmlns:p14="http://schemas.microsoft.com/office/powerpoint/2010/main" val="598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482E-EBFD-4C67-8457-8085EF72CB4A}"/>
              </a:ext>
            </a:extLst>
          </p:cNvPr>
          <p:cNvSpPr>
            <a:spLocks noGrp="1"/>
          </p:cNvSpPr>
          <p:nvPr>
            <p:ph type="title"/>
          </p:nvPr>
        </p:nvSpPr>
        <p:spPr/>
        <p:txBody>
          <a:bodyPr/>
          <a:lstStyle/>
          <a:p>
            <a:r>
              <a:rPr lang="en-US" dirty="0"/>
              <a:t>Protocol and Ceremonial Services</a:t>
            </a:r>
            <a:endParaRPr lang="en-ZA" dirty="0"/>
          </a:p>
        </p:txBody>
      </p:sp>
      <p:graphicFrame>
        <p:nvGraphicFramePr>
          <p:cNvPr id="7" name="Content Placeholder 2">
            <a:extLst>
              <a:ext uri="{FF2B5EF4-FFF2-40B4-BE49-F238E27FC236}">
                <a16:creationId xmlns:a16="http://schemas.microsoft.com/office/drawing/2014/main" id="{C79A6C31-54AD-3F84-7BB2-D939A414E88C}"/>
              </a:ext>
            </a:extLst>
          </p:cNvPr>
          <p:cNvGraphicFramePr>
            <a:graphicFrameLocks noGrp="1"/>
          </p:cNvGraphicFramePr>
          <p:nvPr>
            <p:ph idx="1"/>
          </p:nvPr>
        </p:nvGraphicFramePr>
        <p:xfrm>
          <a:off x="838200" y="1825625"/>
          <a:ext cx="911469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5D063B2-41C0-CAE5-05C6-60712B470F67}"/>
              </a:ext>
            </a:extLst>
          </p:cNvPr>
          <p:cNvSpPr>
            <a:spLocks noGrp="1"/>
          </p:cNvSpPr>
          <p:nvPr>
            <p:ph type="sldNum" sz="quarter" idx="12"/>
          </p:nvPr>
        </p:nvSpPr>
        <p:spPr/>
        <p:txBody>
          <a:bodyPr/>
          <a:lstStyle/>
          <a:p>
            <a:pPr algn="l"/>
            <a:fld id="{86C71136-B92B-A045-8344-284F6A7D3AEB}" type="slidenum">
              <a:rPr lang="en-US" smtClean="0"/>
              <a:pPr algn="l"/>
              <a:t>14</a:t>
            </a:fld>
            <a:endParaRPr lang="en-US"/>
          </a:p>
        </p:txBody>
      </p:sp>
    </p:spTree>
    <p:extLst>
      <p:ext uri="{BB962C8B-B14F-4D97-AF65-F5344CB8AC3E}">
        <p14:creationId xmlns:p14="http://schemas.microsoft.com/office/powerpoint/2010/main" val="81346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81A6-14F1-BBE5-69BD-57595DB2443A}"/>
              </a:ext>
            </a:extLst>
          </p:cNvPr>
          <p:cNvSpPr>
            <a:spLocks noGrp="1"/>
          </p:cNvSpPr>
          <p:nvPr>
            <p:ph type="title"/>
          </p:nvPr>
        </p:nvSpPr>
        <p:spPr/>
        <p:txBody>
          <a:bodyPr/>
          <a:lstStyle/>
          <a:p>
            <a:r>
              <a:rPr lang="en-US"/>
              <a:t>Protocol and Ceremonial Services (continued)</a:t>
            </a:r>
            <a:endParaRPr lang="en-ZA" dirty="0"/>
          </a:p>
        </p:txBody>
      </p:sp>
      <p:graphicFrame>
        <p:nvGraphicFramePr>
          <p:cNvPr id="6" name="Content Placeholder 2">
            <a:extLst>
              <a:ext uri="{FF2B5EF4-FFF2-40B4-BE49-F238E27FC236}">
                <a16:creationId xmlns:a16="http://schemas.microsoft.com/office/drawing/2014/main" id="{657FDC8A-2E19-17D5-3923-3A1BE9B064E0}"/>
              </a:ext>
            </a:extLst>
          </p:cNvPr>
          <p:cNvGraphicFramePr>
            <a:graphicFrameLocks noGrp="1"/>
          </p:cNvGraphicFramePr>
          <p:nvPr>
            <p:ph idx="1"/>
          </p:nvPr>
        </p:nvGraphicFramePr>
        <p:xfrm>
          <a:off x="838200" y="1825625"/>
          <a:ext cx="911469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4F1ACD5-3E30-F76D-27E6-368312BA4D38}"/>
              </a:ext>
            </a:extLst>
          </p:cNvPr>
          <p:cNvSpPr>
            <a:spLocks noGrp="1"/>
          </p:cNvSpPr>
          <p:nvPr>
            <p:ph type="sldNum" sz="quarter" idx="12"/>
          </p:nvPr>
        </p:nvSpPr>
        <p:spPr/>
        <p:txBody>
          <a:bodyPr/>
          <a:lstStyle/>
          <a:p>
            <a:fld id="{86C71136-B92B-A045-8344-284F6A7D3AEB}" type="slidenum">
              <a:rPr lang="en-US" smtClean="0"/>
              <a:t>15</a:t>
            </a:fld>
            <a:endParaRPr lang="en-US"/>
          </a:p>
        </p:txBody>
      </p:sp>
    </p:spTree>
    <p:extLst>
      <p:ext uri="{BB962C8B-B14F-4D97-AF65-F5344CB8AC3E}">
        <p14:creationId xmlns:p14="http://schemas.microsoft.com/office/powerpoint/2010/main" val="368026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3F1C3-16A5-1563-C913-99CC6E1E60CE}"/>
              </a:ext>
            </a:extLst>
          </p:cNvPr>
          <p:cNvSpPr>
            <a:spLocks noGrp="1"/>
          </p:cNvSpPr>
          <p:nvPr>
            <p:ph type="title"/>
          </p:nvPr>
        </p:nvSpPr>
        <p:spPr>
          <a:xfrm>
            <a:off x="572493" y="238539"/>
            <a:ext cx="11018520" cy="1434415"/>
          </a:xfrm>
        </p:spPr>
        <p:txBody>
          <a:bodyPr anchor="b">
            <a:normAutofit/>
          </a:bodyPr>
          <a:lstStyle/>
          <a:p>
            <a:r>
              <a:rPr lang="en-US" sz="4200" dirty="0"/>
              <a:t>Support to Members of Parliament (MPs)</a:t>
            </a:r>
            <a:br>
              <a:rPr lang="en-US" sz="4200" dirty="0"/>
            </a:br>
            <a:endParaRPr lang="en-ZA" sz="42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BCB02470-D2EC-F3C9-D753-1D5042C400F3}"/>
              </a:ext>
            </a:extLst>
          </p:cNvPr>
          <p:cNvSpPr txBox="1">
            <a:spLocks noGrp="1"/>
          </p:cNvSpPr>
          <p:nvPr>
            <p:ph idx="1"/>
          </p:nvPr>
        </p:nvSpPr>
        <p:spPr>
          <a:xfrm>
            <a:off x="572493" y="2071316"/>
            <a:ext cx="6713552" cy="4119172"/>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62500" lnSpcReduction="20000"/>
          </a:bodyPr>
          <a:lstStyle/>
          <a:p>
            <a:pPr marL="0" indent="0">
              <a:lnSpc>
                <a:spcPct val="120000"/>
              </a:lnSpc>
              <a:spcAft>
                <a:spcPts val="800"/>
              </a:spcAft>
              <a:buNone/>
            </a:pPr>
            <a:r>
              <a:rPr lang="en-ZA" sz="2300" kern="100" dirty="0">
                <a:effectLst/>
                <a:ea typeface="Aptos" panose="020B0004020202020204" pitchFamily="34" charset="0"/>
              </a:rPr>
              <a:t>The International Relations and Division provides the following support to Members participating in parliamentary diplomacy:</a:t>
            </a:r>
          </a:p>
          <a:p>
            <a:pPr marL="342900" lvl="0" indent="-342900">
              <a:lnSpc>
                <a:spcPct val="120000"/>
              </a:lnSpc>
              <a:buFont typeface="Symbol" panose="05050102010706020507" pitchFamily="18" charset="2"/>
              <a:buChar char=""/>
            </a:pPr>
            <a:r>
              <a:rPr lang="en-ZA" sz="2300" kern="100" dirty="0">
                <a:effectLst/>
                <a:ea typeface="Aptos" panose="020B0004020202020204" pitchFamily="34" charset="0"/>
              </a:rPr>
              <a:t>Organising briefing meetings in preparation for engagements.</a:t>
            </a:r>
          </a:p>
          <a:p>
            <a:pPr marL="342900" lvl="0" indent="-342900">
              <a:lnSpc>
                <a:spcPct val="120000"/>
              </a:lnSpc>
              <a:buFont typeface="Symbol" panose="05050102010706020507" pitchFamily="18" charset="2"/>
              <a:buChar char=""/>
            </a:pPr>
            <a:r>
              <a:rPr lang="en-ZA" sz="2300" kern="100" dirty="0">
                <a:effectLst/>
                <a:ea typeface="Aptos" panose="020B0004020202020204" pitchFamily="34" charset="0"/>
              </a:rPr>
              <a:t>Providing the necessary content or briefing documents, in line with the agenda or thematic area of each activity (meetings, seminars, plenaries, conferences, etc).</a:t>
            </a:r>
          </a:p>
          <a:p>
            <a:pPr marL="342900" lvl="0" indent="-342900">
              <a:lnSpc>
                <a:spcPct val="120000"/>
              </a:lnSpc>
              <a:buFont typeface="Symbol" panose="05050102010706020507" pitchFamily="18" charset="2"/>
              <a:buChar char=""/>
            </a:pPr>
            <a:r>
              <a:rPr lang="en-ZA" sz="2300" kern="100" dirty="0">
                <a:effectLst/>
                <a:ea typeface="Aptos" panose="020B0004020202020204" pitchFamily="34" charset="0"/>
              </a:rPr>
              <a:t>Protocol and ceremonial arrangements and guidance.</a:t>
            </a:r>
          </a:p>
          <a:p>
            <a:pPr marL="342900" lvl="0" indent="-342900">
              <a:lnSpc>
                <a:spcPct val="120000"/>
              </a:lnSpc>
              <a:buFont typeface="Symbol" panose="05050102010706020507" pitchFamily="18" charset="2"/>
              <a:buChar char=""/>
            </a:pPr>
            <a:r>
              <a:rPr lang="en-ZA" sz="2300" kern="100" dirty="0">
                <a:effectLst/>
                <a:ea typeface="Aptos" panose="020B0004020202020204" pitchFamily="34" charset="0"/>
              </a:rPr>
              <a:t>Administrative and logistical arrangements and support.</a:t>
            </a:r>
          </a:p>
          <a:p>
            <a:pPr marL="342900" lvl="0" indent="-342900">
              <a:lnSpc>
                <a:spcPct val="120000"/>
              </a:lnSpc>
              <a:buFont typeface="Symbol" panose="05050102010706020507" pitchFamily="18" charset="2"/>
              <a:buChar char=""/>
            </a:pPr>
            <a:r>
              <a:rPr lang="en-ZA" sz="2300" kern="100" dirty="0">
                <a:effectLst/>
                <a:ea typeface="Aptos" panose="020B0004020202020204" pitchFamily="34" charset="0"/>
              </a:rPr>
              <a:t>On-site support by accompanying Members during an activity.</a:t>
            </a:r>
          </a:p>
          <a:p>
            <a:pPr marL="342900" lvl="0" indent="-342900">
              <a:lnSpc>
                <a:spcPct val="120000"/>
              </a:lnSpc>
              <a:buFont typeface="Symbol" panose="05050102010706020507" pitchFamily="18" charset="2"/>
              <a:buChar char=""/>
            </a:pPr>
            <a:r>
              <a:rPr lang="en-ZA" sz="2300" kern="100" dirty="0">
                <a:effectLst/>
                <a:ea typeface="Aptos" panose="020B0004020202020204" pitchFamily="34" charset="0"/>
              </a:rPr>
              <a:t>Drafting of delegation reports and capturing of key resolutions and issues.</a:t>
            </a:r>
          </a:p>
          <a:p>
            <a:pPr marL="342900" lvl="0" indent="-342900">
              <a:buFont typeface="Symbol" panose="05050102010706020507" pitchFamily="18" charset="2"/>
              <a:buChar char=""/>
            </a:pPr>
            <a:endParaRPr lang="en-ZA"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Aft>
                <a:spcPts val="800"/>
              </a:spcAft>
              <a:buNone/>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 </a:t>
            </a:r>
            <a:endParaRPr lang="en-ZA" sz="15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people standing around a puzzle">
            <a:extLst>
              <a:ext uri="{FF2B5EF4-FFF2-40B4-BE49-F238E27FC236}">
                <a16:creationId xmlns:a16="http://schemas.microsoft.com/office/drawing/2014/main" id="{434BCFA4-BC14-E83C-CA6F-9519126E36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95" r="-2" b="-2"/>
          <a:stretch/>
        </p:blipFill>
        <p:spPr>
          <a:xfrm>
            <a:off x="7675658" y="2093976"/>
            <a:ext cx="3941064" cy="4096512"/>
          </a:xfrm>
          <a:prstGeom prst="rect">
            <a:avLst/>
          </a:prstGeom>
        </p:spPr>
      </p:pic>
      <p:sp>
        <p:nvSpPr>
          <p:cNvPr id="3" name="Slide Number Placeholder 2">
            <a:extLst>
              <a:ext uri="{FF2B5EF4-FFF2-40B4-BE49-F238E27FC236}">
                <a16:creationId xmlns:a16="http://schemas.microsoft.com/office/drawing/2014/main" id="{37E2CCB5-33A9-4C2E-4C7B-70D91A52DF6A}"/>
              </a:ext>
            </a:extLst>
          </p:cNvPr>
          <p:cNvSpPr>
            <a:spLocks noGrp="1"/>
          </p:cNvSpPr>
          <p:nvPr>
            <p:ph type="sldNum" sz="quarter" idx="12"/>
          </p:nvPr>
        </p:nvSpPr>
        <p:spPr/>
        <p:txBody>
          <a:bodyPr/>
          <a:lstStyle/>
          <a:p>
            <a:pPr algn="l"/>
            <a:fld id="{86C71136-B92B-A045-8344-284F6A7D3AEB}" type="slidenum">
              <a:rPr lang="en-US" smtClean="0"/>
              <a:pPr algn="l"/>
              <a:t>16</a:t>
            </a:fld>
            <a:endParaRPr lang="en-US"/>
          </a:p>
        </p:txBody>
      </p:sp>
    </p:spTree>
    <p:extLst>
      <p:ext uri="{BB962C8B-B14F-4D97-AF65-F5344CB8AC3E}">
        <p14:creationId xmlns:p14="http://schemas.microsoft.com/office/powerpoint/2010/main" val="354605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5130559-5907-9A5E-3F3B-7894A01287D8}"/>
              </a:ext>
            </a:extLst>
          </p:cNvPr>
          <p:cNvSpPr>
            <a:spLocks noGrp="1"/>
          </p:cNvSpPr>
          <p:nvPr>
            <p:ph type="title"/>
          </p:nvPr>
        </p:nvSpPr>
        <p:spPr>
          <a:xfrm>
            <a:off x="838200" y="365125"/>
            <a:ext cx="5393361" cy="1325563"/>
          </a:xfrm>
        </p:spPr>
        <p:txBody>
          <a:bodyPr>
            <a:normAutofit/>
          </a:bodyPr>
          <a:lstStyle/>
          <a:p>
            <a:r>
              <a:rPr lang="en-US" dirty="0"/>
              <a:t>KEY TAKE- AWAYS</a:t>
            </a:r>
            <a:endParaRPr lang="en-ZA" dirty="0"/>
          </a:p>
        </p:txBody>
      </p:sp>
      <p:sp>
        <p:nvSpPr>
          <p:cNvPr id="23" name="Text Box 9">
            <a:extLst>
              <a:ext uri="{FF2B5EF4-FFF2-40B4-BE49-F238E27FC236}">
                <a16:creationId xmlns:a16="http://schemas.microsoft.com/office/drawing/2014/main" id="{F34A2642-15F3-09A4-948F-C29CB12BFCAB}"/>
              </a:ext>
            </a:extLst>
          </p:cNvPr>
          <p:cNvSpPr txBox="1">
            <a:spLocks noGrp="1"/>
          </p:cNvSpPr>
          <p:nvPr>
            <p:ph idx="1"/>
          </p:nvPr>
        </p:nvSpPr>
        <p:spPr>
          <a:xfrm>
            <a:off x="409550" y="1816294"/>
            <a:ext cx="5393361" cy="3660775"/>
          </a:xfrm>
          <a:prstGeom prst="rect">
            <a:avLst/>
          </a:prstGeom>
        </p:spPr>
        <p:txBody>
          <a:bodyPr rot="0" spcFirstLastPara="0" vert="horz" lIns="91440" tIns="45720" rIns="91440" bIns="45720" numCol="1" spcCol="0" rtlCol="0" fromWordArt="0" anchorCtr="0" forceAA="0" compatLnSpc="1">
            <a:prstTxWarp prst="textNoShape">
              <a:avLst/>
            </a:prstTxWarp>
            <a:normAutofit fontScale="77500" lnSpcReduction="20000"/>
          </a:bodyPr>
          <a:lstStyle/>
          <a:p>
            <a:pPr marL="0" lvl="0" indent="0" algn="just">
              <a:buNone/>
            </a:pPr>
            <a:r>
              <a:rPr lang="en-US" sz="2100" kern="100" dirty="0">
                <a:effectLst/>
                <a:ea typeface="Aptos" panose="020B0004020202020204" pitchFamily="34" charset="0"/>
              </a:rPr>
              <a:t>Parliament's involvement in bilateral and multilateral parliamentary diplomacy serves several key purposes:</a:t>
            </a:r>
            <a:endParaRPr lang="en-ZA" sz="2100" kern="100" dirty="0">
              <a:effectLst/>
              <a:ea typeface="Aptos" panose="020B0004020202020204" pitchFamily="34" charset="0"/>
            </a:endParaRPr>
          </a:p>
          <a:p>
            <a:pPr marL="355600" lvl="0" indent="-355600" algn="just"/>
            <a:r>
              <a:rPr lang="en-US" sz="2100" kern="100" dirty="0">
                <a:effectLst/>
                <a:ea typeface="Aptos" panose="020B0004020202020204" pitchFamily="34" charset="0"/>
              </a:rPr>
              <a:t>Learning and Improvement: MPs can use these engagements to learn from their international counterparts, exchanging best practices to enhance their legislative and oversight work back home.</a:t>
            </a:r>
          </a:p>
          <a:p>
            <a:pPr marL="355600" lvl="0" indent="-355600" algn="just"/>
            <a:r>
              <a:rPr lang="en-US" sz="2100" kern="100" dirty="0">
                <a:effectLst/>
                <a:ea typeface="Aptos" panose="020B0004020202020204" pitchFamily="34" charset="0"/>
              </a:rPr>
              <a:t>Promotion of South Africa and Africa's Interests: Through diplomatic engagements, MPs can actively advocate for the interests and priorities of Africa, contributing to regional integration and addressing common challenges faced by African nations.</a:t>
            </a:r>
            <a:endParaRPr lang="en-ZA" sz="2100" kern="100" dirty="0">
              <a:ea typeface="Aptos" panose="020B0004020202020204" pitchFamily="34" charset="0"/>
            </a:endParaRPr>
          </a:p>
          <a:p>
            <a:pPr marL="0" lvl="0" indent="0" algn="just">
              <a:buNone/>
            </a:pPr>
            <a:r>
              <a:rPr lang="en-US" sz="2100" kern="100" dirty="0">
                <a:effectLst/>
                <a:ea typeface="Aptos" panose="020B0004020202020204" pitchFamily="34" charset="0"/>
              </a:rPr>
              <a:t>In summary, parliamentary diplomacy allows South African MPs </a:t>
            </a:r>
            <a:r>
              <a:rPr lang="en-US" sz="2100" kern="100" dirty="0">
                <a:solidFill>
                  <a:srgbClr val="FF0000"/>
                </a:solidFill>
                <a:effectLst/>
                <a:ea typeface="Aptos" panose="020B0004020202020204" pitchFamily="34" charset="0"/>
              </a:rPr>
              <a:t>and committees </a:t>
            </a:r>
            <a:r>
              <a:rPr lang="en-US" sz="2100" kern="100" dirty="0">
                <a:effectLst/>
                <a:ea typeface="Aptos" panose="020B0004020202020204" pitchFamily="34" charset="0"/>
              </a:rPr>
              <a:t>to enhance their legislative abilities, advocate for national interests, and promote the welfare of the African continent on the global stage through constructive international engagement.</a:t>
            </a:r>
            <a:endParaRPr lang="en-ZA" sz="2100" kern="100" dirty="0">
              <a:effectLst/>
              <a:ea typeface="Aptos" panose="020B0004020202020204" pitchFamily="34" charset="0"/>
            </a:endParaRPr>
          </a:p>
          <a:p>
            <a:pPr marL="0" lvl="0" indent="0">
              <a:spcAft>
                <a:spcPts val="800"/>
              </a:spcAft>
              <a:buNone/>
            </a:pP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endParaRPr lang="en-ZA" sz="13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Metallic spheres connected in mesh">
            <a:extLst>
              <a:ext uri="{FF2B5EF4-FFF2-40B4-BE49-F238E27FC236}">
                <a16:creationId xmlns:a16="http://schemas.microsoft.com/office/drawing/2014/main" id="{5212A077-ECC8-8157-A8FA-847AA569AE83}"/>
              </a:ext>
            </a:extLst>
          </p:cNvPr>
          <p:cNvPicPr>
            <a:picLocks noChangeAspect="1"/>
          </p:cNvPicPr>
          <p:nvPr/>
        </p:nvPicPr>
        <p:blipFill rotWithShape="1">
          <a:blip r:embed="rId2"/>
          <a:srcRect l="15109" r="18140" b="-2"/>
          <a:stretch/>
        </p:blipFill>
        <p:spPr>
          <a:xfrm>
            <a:off x="6374920" y="1164656"/>
            <a:ext cx="5122238" cy="454312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F07A1EB-0C5A-2BC7-3626-41F779622DD3}"/>
              </a:ext>
            </a:extLst>
          </p:cNvPr>
          <p:cNvSpPr>
            <a:spLocks noGrp="1"/>
          </p:cNvSpPr>
          <p:nvPr>
            <p:ph type="sldNum" sz="quarter" idx="12"/>
          </p:nvPr>
        </p:nvSpPr>
        <p:spPr/>
        <p:txBody>
          <a:bodyPr/>
          <a:lstStyle/>
          <a:p>
            <a:pPr algn="l"/>
            <a:fld id="{86C71136-B92B-A045-8344-284F6A7D3AEB}" type="slidenum">
              <a:rPr lang="en-US" smtClean="0"/>
              <a:pPr algn="l"/>
              <a:t>17</a:t>
            </a:fld>
            <a:endParaRPr lang="en-US"/>
          </a:p>
        </p:txBody>
      </p:sp>
    </p:spTree>
    <p:extLst>
      <p:ext uri="{BB962C8B-B14F-4D97-AF65-F5344CB8AC3E}">
        <p14:creationId xmlns:p14="http://schemas.microsoft.com/office/powerpoint/2010/main" val="157963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p:txBody>
          <a:bodyPr>
            <a:normAutofit/>
          </a:bodyPr>
          <a:lstStyle/>
          <a:p>
            <a:r>
              <a:rPr lang="en-US" sz="2400" dirty="0"/>
              <a:t>Contextual background on the role of parliaments in international relations</a:t>
            </a:r>
          </a:p>
          <a:p>
            <a:r>
              <a:rPr lang="en-US" sz="2400" dirty="0"/>
              <a:t>South Africa’s Parliamentary Diplomacy: Policy framework and Scope</a:t>
            </a:r>
          </a:p>
          <a:p>
            <a:r>
              <a:rPr lang="en-US" sz="2400" dirty="0"/>
              <a:t>Protocol and Ceremonial Services</a:t>
            </a:r>
          </a:p>
          <a:p>
            <a:r>
              <a:rPr lang="en-US" sz="2400" dirty="0"/>
              <a:t>Support to Members of Parliament (MPs)</a:t>
            </a:r>
          </a:p>
        </p:txBody>
      </p:sp>
      <p:sp>
        <p:nvSpPr>
          <p:cNvPr id="4" name="Slide Number Placeholder 3">
            <a:extLst>
              <a:ext uri="{FF2B5EF4-FFF2-40B4-BE49-F238E27FC236}">
                <a16:creationId xmlns:a16="http://schemas.microsoft.com/office/drawing/2014/main" id="{C4732D3B-79C7-E546-5E29-85E9C62AD67D}"/>
              </a:ext>
            </a:extLst>
          </p:cNvPr>
          <p:cNvSpPr>
            <a:spLocks noGrp="1"/>
          </p:cNvSpPr>
          <p:nvPr>
            <p:ph type="sldNum" sz="quarter" idx="12"/>
          </p:nvPr>
        </p:nvSpPr>
        <p:spPr/>
        <p:txBody>
          <a:bodyPr/>
          <a:lstStyle/>
          <a:p>
            <a:pPr algn="l"/>
            <a:fld id="{86C71136-B92B-A045-8344-284F6A7D3AEB}" type="slidenum">
              <a:rPr lang="en-US" smtClean="0"/>
              <a:pPr algn="l"/>
              <a:t>2</a:t>
            </a:fld>
            <a:endParaRPr lang="en-US"/>
          </a:p>
        </p:txBody>
      </p:sp>
    </p:spTree>
    <p:extLst>
      <p:ext uri="{BB962C8B-B14F-4D97-AF65-F5344CB8AC3E}">
        <p14:creationId xmlns:p14="http://schemas.microsoft.com/office/powerpoint/2010/main" val="188222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E751-6AB8-9C6C-0E2C-365434DAB1F7}"/>
              </a:ext>
            </a:extLst>
          </p:cNvPr>
          <p:cNvSpPr>
            <a:spLocks noGrp="1"/>
          </p:cNvSpPr>
          <p:nvPr>
            <p:ph type="title"/>
          </p:nvPr>
        </p:nvSpPr>
        <p:spPr/>
        <p:txBody>
          <a:bodyPr/>
          <a:lstStyle/>
          <a:p>
            <a:pPr algn="just"/>
            <a:r>
              <a:rPr lang="en-US" dirty="0"/>
              <a:t>Contextual Background: The role of parliaments in international relations</a:t>
            </a:r>
            <a:endParaRPr lang="en-ZA" dirty="0"/>
          </a:p>
        </p:txBody>
      </p:sp>
      <p:sp>
        <p:nvSpPr>
          <p:cNvPr id="3" name="Content Placeholder 2">
            <a:extLst>
              <a:ext uri="{FF2B5EF4-FFF2-40B4-BE49-F238E27FC236}">
                <a16:creationId xmlns:a16="http://schemas.microsoft.com/office/drawing/2014/main" id="{2B73E481-A43B-544F-3F8A-825A48C783B8}"/>
              </a:ext>
            </a:extLst>
          </p:cNvPr>
          <p:cNvSpPr>
            <a:spLocks noGrp="1"/>
          </p:cNvSpPr>
          <p:nvPr>
            <p:ph idx="1"/>
          </p:nvPr>
        </p:nvSpPr>
        <p:spPr/>
        <p:txBody>
          <a:bodyPr/>
          <a:lstStyle/>
          <a:p>
            <a:pPr algn="just"/>
            <a:r>
              <a:rPr lang="en-US" sz="2400" dirty="0"/>
              <a:t>The role of parliaments in international relations is multifaceted and essential for representing the country’s interests, contributing to global governance, and fostering international cooperation and peace. Key aspects of this role include:</a:t>
            </a:r>
          </a:p>
          <a:p>
            <a:pPr algn="just"/>
            <a:endParaRPr lang="en-ZA" dirty="0"/>
          </a:p>
        </p:txBody>
      </p:sp>
      <p:sp>
        <p:nvSpPr>
          <p:cNvPr id="4" name="Slide Number Placeholder 3">
            <a:extLst>
              <a:ext uri="{FF2B5EF4-FFF2-40B4-BE49-F238E27FC236}">
                <a16:creationId xmlns:a16="http://schemas.microsoft.com/office/drawing/2014/main" id="{515CAC9D-AEDD-2125-74CC-EB8C630034B2}"/>
              </a:ext>
            </a:extLst>
          </p:cNvPr>
          <p:cNvSpPr>
            <a:spLocks noGrp="1"/>
          </p:cNvSpPr>
          <p:nvPr>
            <p:ph type="sldNum" sz="quarter" idx="12"/>
          </p:nvPr>
        </p:nvSpPr>
        <p:spPr/>
        <p:txBody>
          <a:bodyPr/>
          <a:lstStyle/>
          <a:p>
            <a:pPr algn="l"/>
            <a:fld id="{86C71136-B92B-A045-8344-284F6A7D3AEB}" type="slidenum">
              <a:rPr lang="en-US" smtClean="0"/>
              <a:pPr algn="l"/>
              <a:t>3</a:t>
            </a:fld>
            <a:endParaRPr lang="en-US"/>
          </a:p>
        </p:txBody>
      </p:sp>
    </p:spTree>
    <p:extLst>
      <p:ext uri="{BB962C8B-B14F-4D97-AF65-F5344CB8AC3E}">
        <p14:creationId xmlns:p14="http://schemas.microsoft.com/office/powerpoint/2010/main" val="133252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lowchart: Document 3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4FDE9-3C4E-C181-CD2B-318C83A32C13}"/>
              </a:ext>
            </a:extLst>
          </p:cNvPr>
          <p:cNvSpPr>
            <a:spLocks noGrp="1"/>
          </p:cNvSpPr>
          <p:nvPr>
            <p:ph type="title"/>
          </p:nvPr>
        </p:nvSpPr>
        <p:spPr>
          <a:xfrm>
            <a:off x="842096" y="76894"/>
            <a:ext cx="2840182" cy="2371148"/>
          </a:xfrm>
        </p:spPr>
        <p:txBody>
          <a:bodyPr vert="horz" lIns="91440" tIns="45720" rIns="91440" bIns="45720" rtlCol="0" anchor="ctr">
            <a:normAutofit/>
          </a:bodyPr>
          <a:lstStyle/>
          <a:p>
            <a:r>
              <a:rPr lang="en-US">
                <a:latin typeface="+mj-lt"/>
                <a:cs typeface="+mj-cs"/>
              </a:rPr>
              <a:t>Cont. Background</a:t>
            </a:r>
            <a:r>
              <a:rPr lang="en-US" kern="1200">
                <a:latin typeface="+mj-lt"/>
                <a:ea typeface="+mj-ea"/>
                <a:cs typeface="+mj-cs"/>
              </a:rPr>
              <a:t> (continued)</a:t>
            </a:r>
            <a:endParaRPr lang="en-US" kern="1200" dirty="0">
              <a:latin typeface="+mj-lt"/>
              <a:ea typeface="+mj-ea"/>
              <a:cs typeface="+mj-cs"/>
            </a:endParaRPr>
          </a:p>
        </p:txBody>
      </p:sp>
      <p:pic>
        <p:nvPicPr>
          <p:cNvPr id="6" name="Content Placeholder 5">
            <a:extLst>
              <a:ext uri="{FF2B5EF4-FFF2-40B4-BE49-F238E27FC236}">
                <a16:creationId xmlns:a16="http://schemas.microsoft.com/office/drawing/2014/main" id="{1AFC339B-CE89-9158-D08C-551258FB10F8}"/>
              </a:ext>
            </a:extLst>
          </p:cNvPr>
          <p:cNvPicPr>
            <a:picLocks noGrp="1" noChangeAspect="1"/>
          </p:cNvPicPr>
          <p:nvPr>
            <p:ph idx="1"/>
          </p:nvPr>
        </p:nvPicPr>
        <p:blipFill>
          <a:blip r:embed="rId2"/>
          <a:stretch>
            <a:fillRect/>
          </a:stretch>
        </p:blipFill>
        <p:spPr>
          <a:xfrm>
            <a:off x="4256512" y="63387"/>
            <a:ext cx="6877653" cy="6498778"/>
          </a:xfrm>
          <a:prstGeom prst="rect">
            <a:avLst/>
          </a:prstGeom>
        </p:spPr>
      </p:pic>
      <p:sp>
        <p:nvSpPr>
          <p:cNvPr id="3" name="Slide Number Placeholder 2">
            <a:extLst>
              <a:ext uri="{FF2B5EF4-FFF2-40B4-BE49-F238E27FC236}">
                <a16:creationId xmlns:a16="http://schemas.microsoft.com/office/drawing/2014/main" id="{1815DFED-C684-1CFE-52DB-BDABCE7C2054}"/>
              </a:ext>
            </a:extLst>
          </p:cNvPr>
          <p:cNvSpPr>
            <a:spLocks noGrp="1"/>
          </p:cNvSpPr>
          <p:nvPr>
            <p:ph type="sldNum" sz="quarter" idx="12"/>
          </p:nvPr>
        </p:nvSpPr>
        <p:spPr/>
        <p:txBody>
          <a:bodyPr/>
          <a:lstStyle/>
          <a:p>
            <a:pPr algn="l"/>
            <a:fld id="{86C71136-B92B-A045-8344-284F6A7D3AEB}" type="slidenum">
              <a:rPr lang="en-US" smtClean="0"/>
              <a:pPr algn="l"/>
              <a:t>4</a:t>
            </a:fld>
            <a:endParaRPr lang="en-US"/>
          </a:p>
        </p:txBody>
      </p:sp>
    </p:spTree>
    <p:extLst>
      <p:ext uri="{BB962C8B-B14F-4D97-AF65-F5344CB8AC3E}">
        <p14:creationId xmlns:p14="http://schemas.microsoft.com/office/powerpoint/2010/main" val="260112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C4EB-7940-051C-1E25-B62B20CEAEDF}"/>
              </a:ext>
            </a:extLst>
          </p:cNvPr>
          <p:cNvSpPr>
            <a:spLocks noGrp="1"/>
          </p:cNvSpPr>
          <p:nvPr>
            <p:ph type="title"/>
          </p:nvPr>
        </p:nvSpPr>
        <p:spPr/>
        <p:txBody>
          <a:bodyPr/>
          <a:lstStyle/>
          <a:p>
            <a:r>
              <a:rPr lang="en-US" dirty="0"/>
              <a:t>South African Parliamentary Diplomacy: Policy Framework and Scope</a:t>
            </a:r>
            <a:endParaRPr lang="en-ZA" dirty="0"/>
          </a:p>
        </p:txBody>
      </p:sp>
      <p:sp>
        <p:nvSpPr>
          <p:cNvPr id="3" name="Content Placeholder 2">
            <a:extLst>
              <a:ext uri="{FF2B5EF4-FFF2-40B4-BE49-F238E27FC236}">
                <a16:creationId xmlns:a16="http://schemas.microsoft.com/office/drawing/2014/main" id="{77DCF2EB-FE44-2EC6-B71D-366259AC59D6}"/>
              </a:ext>
            </a:extLst>
          </p:cNvPr>
          <p:cNvSpPr>
            <a:spLocks noGrp="1"/>
          </p:cNvSpPr>
          <p:nvPr>
            <p:ph idx="1"/>
          </p:nvPr>
        </p:nvSpPr>
        <p:spPr/>
        <p:txBody>
          <a:bodyPr>
            <a:normAutofit/>
          </a:bodyPr>
          <a:lstStyle/>
          <a:p>
            <a:pPr algn="just"/>
            <a:r>
              <a:rPr lang="en-GB" sz="2000" dirty="0">
                <a:solidFill>
                  <a:srgbClr val="000000"/>
                </a:solidFill>
                <a:effectLst/>
                <a:highlight>
                  <a:srgbClr val="FFFFFF"/>
                </a:highlight>
                <a:latin typeface="Arial" panose="020B0604020202020204" pitchFamily="34" charset="0"/>
                <a:ea typeface="Times New Roman" panose="02020603050405020304" pitchFamily="18" charset="0"/>
              </a:rPr>
              <a:t>Since 1994, the South African Parliament has actively participated in bilateral and multilateral international engagements, increasingly being understood as parliamentary diplomacy.</a:t>
            </a:r>
          </a:p>
          <a:p>
            <a:pPr algn="just"/>
            <a:r>
              <a:rPr lang="en-US" sz="2000" b="1" dirty="0">
                <a:solidFill>
                  <a:srgbClr val="000000"/>
                </a:solidFill>
                <a:highlight>
                  <a:srgbClr val="FFFFFF"/>
                </a:highlight>
                <a:ea typeface="Times New Roman" panose="02020603050405020304" pitchFamily="18" charset="0"/>
              </a:rPr>
              <a:t>Parliamentary diplomacy </a:t>
            </a:r>
            <a:r>
              <a:rPr lang="en-US" sz="2000" dirty="0">
                <a:solidFill>
                  <a:srgbClr val="000000"/>
                </a:solidFill>
                <a:highlight>
                  <a:srgbClr val="FFFFFF"/>
                </a:highlight>
                <a:ea typeface="Times New Roman" panose="02020603050405020304" pitchFamily="18" charset="0"/>
              </a:rPr>
              <a:t>involves collaborative interactions with parliamentary and relevant non-parliamentary actors at the international level. It aims to strengthen domestic constitutional mandates while complementing the executive branch’s efforts in promoting foreign policy objectives, constitutional values, and national interests.</a:t>
            </a:r>
            <a:endParaRPr lang="en-ZA" sz="2000" dirty="0">
              <a:solidFill>
                <a:srgbClr val="000000"/>
              </a:solidFill>
              <a:effectLst/>
              <a:latin typeface="Arial" panose="020B0604020202020204" pitchFamily="34" charset="0"/>
              <a:ea typeface="Times New Roman" panose="02020603050405020304" pitchFamily="18" charset="0"/>
            </a:endParaRPr>
          </a:p>
          <a:p>
            <a:pPr algn="just"/>
            <a:r>
              <a:rPr lang="en-ZA" sz="2000" b="1" dirty="0"/>
              <a:t>Parliamentary Diplomacy</a:t>
            </a:r>
            <a:r>
              <a:rPr lang="en-ZA" sz="2000" dirty="0"/>
              <a:t>: Presents significant opportunities to:</a:t>
            </a:r>
          </a:p>
          <a:p>
            <a:pPr marL="611187" indent="-342900" algn="just">
              <a:buFont typeface="Courier New" panose="02070309020205020404" pitchFamily="49" charset="0"/>
              <a:buChar char="o"/>
            </a:pPr>
            <a:r>
              <a:rPr lang="en-ZA" sz="2000" dirty="0"/>
              <a:t>Exchange   knowledge and experiences with parliamentarians from other countries.</a:t>
            </a:r>
          </a:p>
          <a:p>
            <a:pPr marL="611187" indent="-342900" algn="just">
              <a:buFont typeface="Courier New" panose="02070309020205020404" pitchFamily="49" charset="0"/>
              <a:buChar char="o"/>
            </a:pPr>
            <a:r>
              <a:rPr lang="en-ZA" sz="2000" dirty="0"/>
              <a:t>Promote a peaceful and interconnected world.  </a:t>
            </a:r>
          </a:p>
          <a:p>
            <a:pPr marL="0" indent="0" algn="ctr">
              <a:buNone/>
            </a:pPr>
            <a:endParaRPr lang="en-ZA" dirty="0"/>
          </a:p>
        </p:txBody>
      </p:sp>
      <p:sp>
        <p:nvSpPr>
          <p:cNvPr id="4" name="Slide Number Placeholder 3">
            <a:extLst>
              <a:ext uri="{FF2B5EF4-FFF2-40B4-BE49-F238E27FC236}">
                <a16:creationId xmlns:a16="http://schemas.microsoft.com/office/drawing/2014/main" id="{536131FB-B771-BA97-7693-E4902F886B46}"/>
              </a:ext>
            </a:extLst>
          </p:cNvPr>
          <p:cNvSpPr>
            <a:spLocks noGrp="1"/>
          </p:cNvSpPr>
          <p:nvPr>
            <p:ph type="sldNum" sz="quarter" idx="12"/>
          </p:nvPr>
        </p:nvSpPr>
        <p:spPr/>
        <p:txBody>
          <a:bodyPr/>
          <a:lstStyle/>
          <a:p>
            <a:pPr algn="l"/>
            <a:fld id="{86C71136-B92B-A045-8344-284F6A7D3AEB}" type="slidenum">
              <a:rPr lang="en-US" smtClean="0"/>
              <a:pPr algn="l"/>
              <a:t>5</a:t>
            </a:fld>
            <a:endParaRPr lang="en-US"/>
          </a:p>
        </p:txBody>
      </p:sp>
    </p:spTree>
    <p:extLst>
      <p:ext uri="{BB962C8B-B14F-4D97-AF65-F5344CB8AC3E}">
        <p14:creationId xmlns:p14="http://schemas.microsoft.com/office/powerpoint/2010/main" val="181828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5642-D585-56A2-AF74-6EC06F70E8DF}"/>
              </a:ext>
            </a:extLst>
          </p:cNvPr>
          <p:cNvSpPr>
            <a:spLocks noGrp="1"/>
          </p:cNvSpPr>
          <p:nvPr>
            <p:ph type="title"/>
          </p:nvPr>
        </p:nvSpPr>
        <p:spPr/>
        <p:txBody>
          <a:bodyPr/>
          <a:lstStyle/>
          <a:p>
            <a:r>
              <a:rPr lang="en-US" dirty="0"/>
              <a:t>South Africa’s Parliamentary Diplomacy (Continued)</a:t>
            </a:r>
            <a:endParaRPr lang="en-ZA" dirty="0"/>
          </a:p>
        </p:txBody>
      </p:sp>
      <p:sp>
        <p:nvSpPr>
          <p:cNvPr id="3" name="Content Placeholder 2">
            <a:extLst>
              <a:ext uri="{FF2B5EF4-FFF2-40B4-BE49-F238E27FC236}">
                <a16:creationId xmlns:a16="http://schemas.microsoft.com/office/drawing/2014/main" id="{CB8689DD-C675-F3A1-A3A4-8DA4D6EE9614}"/>
              </a:ext>
            </a:extLst>
          </p:cNvPr>
          <p:cNvSpPr>
            <a:spLocks noGrp="1"/>
          </p:cNvSpPr>
          <p:nvPr>
            <p:ph idx="1"/>
          </p:nvPr>
        </p:nvSpPr>
        <p:spPr/>
        <p:txBody>
          <a:bodyPr>
            <a:normAutofit/>
          </a:bodyPr>
          <a:lstStyle/>
          <a:p>
            <a:pPr algn="just"/>
            <a:r>
              <a:rPr lang="en-US" sz="2400" dirty="0"/>
              <a:t>Advocate South Africa’s constitutional values among parliaments from other countries.</a:t>
            </a:r>
          </a:p>
          <a:p>
            <a:pPr algn="just"/>
            <a:r>
              <a:rPr lang="en-US" sz="2400" dirty="0"/>
              <a:t>Complement the efforts of the executive in pursuing South Africa’s interests and foreign policy objectives.</a:t>
            </a:r>
          </a:p>
          <a:p>
            <a:pPr algn="just"/>
            <a:r>
              <a:rPr lang="en-US" sz="2400" dirty="0"/>
              <a:t>Strengthen South-South and South-North cooperation for mutual benefit and shared prosperity.</a:t>
            </a:r>
          </a:p>
          <a:p>
            <a:pPr algn="just"/>
            <a:r>
              <a:rPr lang="en-US" sz="2400" dirty="0"/>
              <a:t>In conclusion, parliamentary diplomacy presents opportunities for meaning meaningful engagement with international partners while promoting fundamental values and advocating for key national priorities on the global stage.</a:t>
            </a:r>
            <a:endParaRPr lang="en-ZA" sz="2400" dirty="0"/>
          </a:p>
        </p:txBody>
      </p:sp>
      <p:sp>
        <p:nvSpPr>
          <p:cNvPr id="4" name="Slide Number Placeholder 3">
            <a:extLst>
              <a:ext uri="{FF2B5EF4-FFF2-40B4-BE49-F238E27FC236}">
                <a16:creationId xmlns:a16="http://schemas.microsoft.com/office/drawing/2014/main" id="{7D19EE94-2387-AB46-7287-829B4F3F2950}"/>
              </a:ext>
            </a:extLst>
          </p:cNvPr>
          <p:cNvSpPr>
            <a:spLocks noGrp="1"/>
          </p:cNvSpPr>
          <p:nvPr>
            <p:ph type="sldNum" sz="quarter" idx="12"/>
          </p:nvPr>
        </p:nvSpPr>
        <p:spPr/>
        <p:txBody>
          <a:bodyPr/>
          <a:lstStyle/>
          <a:p>
            <a:pPr algn="l"/>
            <a:fld id="{86C71136-B92B-A045-8344-284F6A7D3AEB}" type="slidenum">
              <a:rPr lang="en-US" smtClean="0"/>
              <a:pPr algn="l"/>
              <a:t>6</a:t>
            </a:fld>
            <a:endParaRPr lang="en-US"/>
          </a:p>
        </p:txBody>
      </p:sp>
    </p:spTree>
    <p:extLst>
      <p:ext uri="{BB962C8B-B14F-4D97-AF65-F5344CB8AC3E}">
        <p14:creationId xmlns:p14="http://schemas.microsoft.com/office/powerpoint/2010/main" val="142776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6565-7861-7FF5-11D5-E2183B0780A4}"/>
              </a:ext>
            </a:extLst>
          </p:cNvPr>
          <p:cNvSpPr>
            <a:spLocks noGrp="1"/>
          </p:cNvSpPr>
          <p:nvPr>
            <p:ph type="title"/>
          </p:nvPr>
        </p:nvSpPr>
        <p:spPr/>
        <p:txBody>
          <a:bodyPr>
            <a:normAutofit fontScale="90000"/>
          </a:bodyPr>
          <a:lstStyle/>
          <a:p>
            <a:r>
              <a:rPr lang="en-GB" sz="3200" b="1" spc="30" dirty="0">
                <a:effectLst/>
                <a:ea typeface="Times New Roman" panose="02020603050405020304" pitchFamily="18" charset="0"/>
              </a:rPr>
              <a:t>Parliamentary Group on International Relations (PGIR)</a:t>
            </a:r>
            <a:br>
              <a:rPr lang="en-GB" sz="3200" b="1" spc="30" dirty="0">
                <a:effectLst/>
                <a:ea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FBDE061D-3494-4838-28D3-973AAC65DBF8}"/>
              </a:ext>
            </a:extLst>
          </p:cNvPr>
          <p:cNvSpPr>
            <a:spLocks noGrp="1"/>
          </p:cNvSpPr>
          <p:nvPr>
            <p:ph idx="1"/>
          </p:nvPr>
        </p:nvSpPr>
        <p:spPr/>
        <p:txBody>
          <a:bodyPr>
            <a:noAutofit/>
          </a:bodyPr>
          <a:lstStyle/>
          <a:p>
            <a:pPr algn="just">
              <a:lnSpc>
                <a:spcPct val="100000"/>
              </a:lnSpc>
            </a:pPr>
            <a:r>
              <a:rPr lang="en-GB" sz="2000" spc="30" dirty="0">
                <a:solidFill>
                  <a:srgbClr val="000000"/>
                </a:solidFill>
                <a:effectLst/>
                <a:ea typeface="Times New Roman" panose="02020603050405020304" pitchFamily="18" charset="0"/>
              </a:rPr>
              <a:t>The PGIR is a strategic body that was established in 2009 by the Joint Rules Committee (Joint Rule 76 to 79). Its mandate is to manage, coordinate and provide strategic direction on Parliament’s international engagements, including its relations with other Parliaments and international parliamentary organisations. It is also mandated to receive and approve reports from parliamentary delegations as well as submitting these for publication in Parliament’s Announcements, Tabling and Committee Reports (ATC) publication. Its co-chairpersons are as follows: </a:t>
            </a:r>
            <a:endParaRPr lang="en-ZA" sz="2000" spc="30" dirty="0">
              <a:solidFill>
                <a:srgbClr val="000000"/>
              </a:solidFill>
              <a:effectLst/>
              <a:ea typeface="Times New Roman" panose="02020603050405020304" pitchFamily="18" charset="0"/>
            </a:endParaRPr>
          </a:p>
          <a:p>
            <a:pPr marL="536575" lvl="0" indent="-536575" algn="just">
              <a:lnSpc>
                <a:spcPct val="100000"/>
              </a:lnSpc>
              <a:spcAft>
                <a:spcPts val="800"/>
              </a:spcAft>
              <a:buFont typeface="Courier New" panose="02070309020205020404" pitchFamily="49" charset="0"/>
              <a:buChar char="o"/>
            </a:pPr>
            <a:r>
              <a:rPr lang="en-US" sz="2000" dirty="0">
                <a:solidFill>
                  <a:srgbClr val="000000"/>
                </a:solidFill>
                <a:effectLst/>
                <a:ea typeface="Times New Roman" panose="02020603050405020304" pitchFamily="18" charset="0"/>
              </a:rPr>
              <a:t>The House Chairperson on International Relations in the National Assembly (NA), designated by the Speaker of the NA.</a:t>
            </a:r>
          </a:p>
          <a:p>
            <a:pPr marL="536575" lvl="0" indent="-536575" algn="just">
              <a:lnSpc>
                <a:spcPct val="100000"/>
              </a:lnSpc>
              <a:spcAft>
                <a:spcPts val="800"/>
              </a:spcAft>
              <a:buFont typeface="Courier New" panose="02070309020205020404" pitchFamily="49" charset="0"/>
              <a:buChar char="o"/>
            </a:pPr>
            <a:r>
              <a:rPr lang="en-GB" sz="2000" spc="30" dirty="0">
                <a:solidFill>
                  <a:srgbClr val="000000"/>
                </a:solidFill>
                <a:effectLst/>
                <a:ea typeface="Times New Roman" panose="02020603050405020304" pitchFamily="18" charset="0"/>
              </a:rPr>
              <a:t>The House Chairperson on International Relations and Member’s Support in the National Council of Provinces (NCOP), designated by the Chairperson of the NCOP.</a:t>
            </a:r>
            <a:endParaRPr lang="en-ZA" sz="2000" dirty="0"/>
          </a:p>
        </p:txBody>
      </p:sp>
      <p:sp>
        <p:nvSpPr>
          <p:cNvPr id="4" name="Slide Number Placeholder 3">
            <a:extLst>
              <a:ext uri="{FF2B5EF4-FFF2-40B4-BE49-F238E27FC236}">
                <a16:creationId xmlns:a16="http://schemas.microsoft.com/office/drawing/2014/main" id="{EC9B5083-5A81-AA92-FA25-F0F89B90EC19}"/>
              </a:ext>
            </a:extLst>
          </p:cNvPr>
          <p:cNvSpPr>
            <a:spLocks noGrp="1"/>
          </p:cNvSpPr>
          <p:nvPr>
            <p:ph type="sldNum" sz="quarter" idx="12"/>
          </p:nvPr>
        </p:nvSpPr>
        <p:spPr/>
        <p:txBody>
          <a:bodyPr/>
          <a:lstStyle/>
          <a:p>
            <a:pPr algn="l"/>
            <a:fld id="{86C71136-B92B-A045-8344-284F6A7D3AEB}" type="slidenum">
              <a:rPr lang="en-US" smtClean="0"/>
              <a:pPr algn="l"/>
              <a:t>7</a:t>
            </a:fld>
            <a:endParaRPr lang="en-US"/>
          </a:p>
        </p:txBody>
      </p:sp>
    </p:spTree>
    <p:extLst>
      <p:ext uri="{BB962C8B-B14F-4D97-AF65-F5344CB8AC3E}">
        <p14:creationId xmlns:p14="http://schemas.microsoft.com/office/powerpoint/2010/main" val="248186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576E-089C-5E72-25B5-FBBA33F18CBD}"/>
              </a:ext>
            </a:extLst>
          </p:cNvPr>
          <p:cNvSpPr>
            <a:spLocks noGrp="1"/>
          </p:cNvSpPr>
          <p:nvPr>
            <p:ph type="title"/>
          </p:nvPr>
        </p:nvSpPr>
        <p:spPr/>
        <p:txBody>
          <a:bodyPr/>
          <a:lstStyle/>
          <a:p>
            <a:r>
              <a:rPr lang="en-US" dirty="0"/>
              <a:t>Key role players</a:t>
            </a:r>
            <a:endParaRPr lang="en-ZA" dirty="0"/>
          </a:p>
        </p:txBody>
      </p:sp>
      <p:sp>
        <p:nvSpPr>
          <p:cNvPr id="3" name="Content Placeholder 2">
            <a:extLst>
              <a:ext uri="{FF2B5EF4-FFF2-40B4-BE49-F238E27FC236}">
                <a16:creationId xmlns:a16="http://schemas.microsoft.com/office/drawing/2014/main" id="{8790DF5C-5D1E-A1B6-3A6A-9095C2B4AD3E}"/>
              </a:ext>
            </a:extLst>
          </p:cNvPr>
          <p:cNvSpPr>
            <a:spLocks noGrp="1"/>
          </p:cNvSpPr>
          <p:nvPr>
            <p:ph idx="1"/>
          </p:nvPr>
        </p:nvSpPr>
        <p:spPr/>
        <p:txBody>
          <a:bodyPr>
            <a:normAutofit/>
          </a:bodyPr>
          <a:lstStyle/>
          <a:p>
            <a:pPr marL="0" indent="0">
              <a:buNone/>
            </a:pPr>
            <a:r>
              <a:rPr lang="en-US" sz="2400" dirty="0"/>
              <a:t>At the political level:</a:t>
            </a:r>
          </a:p>
          <a:p>
            <a:r>
              <a:rPr lang="en-US" sz="2400" dirty="0"/>
              <a:t>The Parliamentary Group on International Relations (PGIR)</a:t>
            </a:r>
          </a:p>
          <a:p>
            <a:r>
              <a:rPr lang="en-US" sz="2400" dirty="0"/>
              <a:t>The Joint Rules Committee.</a:t>
            </a:r>
          </a:p>
          <a:p>
            <a:r>
              <a:rPr lang="en-US" sz="2400" dirty="0"/>
              <a:t>Presiding Officers.</a:t>
            </a:r>
          </a:p>
          <a:p>
            <a:r>
              <a:rPr lang="en-US" sz="2400" dirty="0"/>
              <a:t>The House Chairpersons of International Relations in both Houses of Parliament.</a:t>
            </a:r>
          </a:p>
          <a:p>
            <a:r>
              <a:rPr lang="en-US" sz="2400" dirty="0"/>
              <a:t>MPs.</a:t>
            </a:r>
          </a:p>
          <a:p>
            <a:pPr marL="0" indent="0">
              <a:buNone/>
            </a:pPr>
            <a:r>
              <a:rPr lang="en-US" sz="2400" dirty="0"/>
              <a:t>At the administrative level: Support is provided by the Secretary to Parliament, primarily through the International Relations and Protocol Division.</a:t>
            </a:r>
            <a:endParaRPr lang="en-ZA" sz="2400" dirty="0"/>
          </a:p>
        </p:txBody>
      </p:sp>
      <p:sp>
        <p:nvSpPr>
          <p:cNvPr id="4" name="Slide Number Placeholder 3">
            <a:extLst>
              <a:ext uri="{FF2B5EF4-FFF2-40B4-BE49-F238E27FC236}">
                <a16:creationId xmlns:a16="http://schemas.microsoft.com/office/drawing/2014/main" id="{9F4732C2-AD45-6F4F-61B5-2A11F70D3E4C}"/>
              </a:ext>
            </a:extLst>
          </p:cNvPr>
          <p:cNvSpPr>
            <a:spLocks noGrp="1"/>
          </p:cNvSpPr>
          <p:nvPr>
            <p:ph type="sldNum" sz="quarter" idx="12"/>
          </p:nvPr>
        </p:nvSpPr>
        <p:spPr/>
        <p:txBody>
          <a:bodyPr/>
          <a:lstStyle/>
          <a:p>
            <a:pPr algn="l"/>
            <a:fld id="{86C71136-B92B-A045-8344-284F6A7D3AEB}" type="slidenum">
              <a:rPr lang="en-US" smtClean="0"/>
              <a:pPr algn="l"/>
              <a:t>8</a:t>
            </a:fld>
            <a:endParaRPr lang="en-US"/>
          </a:p>
        </p:txBody>
      </p:sp>
    </p:spTree>
    <p:extLst>
      <p:ext uri="{BB962C8B-B14F-4D97-AF65-F5344CB8AC3E}">
        <p14:creationId xmlns:p14="http://schemas.microsoft.com/office/powerpoint/2010/main" val="99802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7A58-7AC8-BEE6-1BE9-E9F215659D58}"/>
              </a:ext>
            </a:extLst>
          </p:cNvPr>
          <p:cNvSpPr>
            <a:spLocks noGrp="1"/>
          </p:cNvSpPr>
          <p:nvPr>
            <p:ph type="title"/>
          </p:nvPr>
        </p:nvSpPr>
        <p:spPr>
          <a:xfrm>
            <a:off x="725079" y="70701"/>
            <a:ext cx="9114692" cy="1325563"/>
          </a:xfrm>
        </p:spPr>
        <p:txBody>
          <a:bodyPr/>
          <a:lstStyle/>
          <a:p>
            <a:r>
              <a:rPr lang="en-US" dirty="0"/>
              <a:t>Legislative and Policy Framework</a:t>
            </a:r>
            <a:endParaRPr lang="en-ZA" dirty="0"/>
          </a:p>
        </p:txBody>
      </p:sp>
      <p:graphicFrame>
        <p:nvGraphicFramePr>
          <p:cNvPr id="4" name="Content Placeholder 3">
            <a:extLst>
              <a:ext uri="{FF2B5EF4-FFF2-40B4-BE49-F238E27FC236}">
                <a16:creationId xmlns:a16="http://schemas.microsoft.com/office/drawing/2014/main" id="{E1F2B6E9-2516-76B5-80E4-E640B0130DD4}"/>
              </a:ext>
            </a:extLst>
          </p:cNvPr>
          <p:cNvGraphicFramePr>
            <a:graphicFrameLocks noGrp="1"/>
          </p:cNvGraphicFramePr>
          <p:nvPr>
            <p:ph idx="1"/>
            <p:extLst>
              <p:ext uri="{D42A27DB-BD31-4B8C-83A1-F6EECF244321}">
                <p14:modId xmlns:p14="http://schemas.microsoft.com/office/powerpoint/2010/main" val="1455102848"/>
              </p:ext>
            </p:extLst>
          </p:nvPr>
        </p:nvGraphicFramePr>
        <p:xfrm>
          <a:off x="207390" y="1046376"/>
          <a:ext cx="9746236" cy="574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1837F7B-0A83-68EE-B7CB-C4C65E9D70F3}"/>
              </a:ext>
            </a:extLst>
          </p:cNvPr>
          <p:cNvSpPr>
            <a:spLocks noGrp="1"/>
          </p:cNvSpPr>
          <p:nvPr>
            <p:ph type="sldNum" sz="quarter" idx="12"/>
          </p:nvPr>
        </p:nvSpPr>
        <p:spPr/>
        <p:txBody>
          <a:bodyPr/>
          <a:lstStyle/>
          <a:p>
            <a:pPr algn="l"/>
            <a:fld id="{86C71136-B92B-A045-8344-284F6A7D3AEB}" type="slidenum">
              <a:rPr lang="en-US" smtClean="0"/>
              <a:pPr algn="l"/>
              <a:t>9</a:t>
            </a:fld>
            <a:endParaRPr lang="en-US"/>
          </a:p>
        </p:txBody>
      </p:sp>
    </p:spTree>
    <p:extLst>
      <p:ext uri="{BB962C8B-B14F-4D97-AF65-F5344CB8AC3E}">
        <p14:creationId xmlns:p14="http://schemas.microsoft.com/office/powerpoint/2010/main" val="59192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4814</TotalTime>
  <Words>1219</Words>
  <Application>Microsoft Office PowerPoint</Application>
  <PresentationFormat>Widescreen</PresentationFormat>
  <Paragraphs>118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PARLIAMENTARY DIPLOMACY AND PROTOCOL</vt:lpstr>
      <vt:lpstr>CONTENTS</vt:lpstr>
      <vt:lpstr>Contextual Background: The role of parliaments in international relations</vt:lpstr>
      <vt:lpstr>Cont. Background (continued)</vt:lpstr>
      <vt:lpstr>South African Parliamentary Diplomacy: Policy Framework and Scope</vt:lpstr>
      <vt:lpstr>South Africa’s Parliamentary Diplomacy (Continued)</vt:lpstr>
      <vt:lpstr>Parliamentary Group on International Relations (PGIR) </vt:lpstr>
      <vt:lpstr>Key role players</vt:lpstr>
      <vt:lpstr>Legislative and Policy Framework</vt:lpstr>
      <vt:lpstr>Bilateral vs Multilateral Parliamentary Diplomacy</vt:lpstr>
      <vt:lpstr>Bilateral level</vt:lpstr>
      <vt:lpstr>Multilateral Level</vt:lpstr>
      <vt:lpstr>SUCCESSES</vt:lpstr>
      <vt:lpstr>Protocol and Ceremonial Services</vt:lpstr>
      <vt:lpstr>Protocol and Ceremonial Services (continued)</vt:lpstr>
      <vt:lpstr>Support to Members of Parliament (MPs) </vt:lpstr>
      <vt:lpstr>KEY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COMES IN HERE</dc:title>
  <dc:creator>vishaal lalla</dc:creator>
  <cp:lastModifiedBy>Ressida Khatoon Begg</cp:lastModifiedBy>
  <cp:revision>7</cp:revision>
  <dcterms:created xsi:type="dcterms:W3CDTF">2024-05-28T08:00:46Z</dcterms:created>
  <dcterms:modified xsi:type="dcterms:W3CDTF">2024-08-06T16:09:32Z</dcterms:modified>
</cp:coreProperties>
</file>