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2" r:id="rId9"/>
    <p:sldId id="274" r:id="rId10"/>
    <p:sldId id="265" r:id="rId11"/>
    <p:sldId id="266" r:id="rId12"/>
    <p:sldId id="267" r:id="rId13"/>
    <p:sldId id="275" r:id="rId14"/>
    <p:sldId id="269" r:id="rId15"/>
    <p:sldId id="271" r:id="rId16"/>
    <p:sldId id="280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71" d="100"/>
          <a:sy n="71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95DC-61EB-C533-4972-E9513396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667-678E-6E86-65A2-3747F8B9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4984-2E55-9B8F-C5BF-46DCD895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0A7A-468E-397D-D426-6C911C7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EDB7-AC23-B0FC-BEB0-889B37A8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3F71-7481-87D9-C779-9FA1EDD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464D8-532F-6A9F-69FE-FF4CC270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8E4-76C1-A370-7239-4EEC4B61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8AA-52BE-35CA-2CCF-2B5536A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800F8-8846-43F4-63BC-FA8BA07A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732E3-92A5-7033-A989-EFF6E6256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5CA8-2B2B-7ED0-76A6-F082C754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902A-DFCA-5D84-C709-B47C95D4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3746-C577-D4B8-ABBA-E9A4F0B9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CCDC-2079-A392-9169-BF7BAB27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52D4-C586-6CDA-C6E9-49E3C6127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114692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 COMES IN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F34-B81A-2293-1C6C-5C997FB3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469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89D3-B95E-0674-D244-57EE02CE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2AA7-233A-A734-D932-6D21EC3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182D-A950-4313-5F84-6C4E06B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87B-C033-F03C-F596-22E2847C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4AAE-202F-1B9C-E7FC-83B619DA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3DAE-539A-0870-9769-D7B8D4D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ACC5-2A11-F23C-9FAF-8FE578E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F098-CF75-3751-0D4A-54A9B64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46EC-30EA-2C60-9E36-C88D74E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D8D0-4BED-11F9-597B-A86B8B901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6BE93-CF57-5940-A413-5FF69955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01A54-D32C-071C-BB65-A53E04CD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C4995-92A7-2E9D-1967-DDA79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1F726-363B-4B33-09DD-2E3E53F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DA2-C033-5FC6-BFDF-966FA1FD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F618-0A00-B9D4-93F9-EEFC10A0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918E-5692-BFE5-6964-350D8995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B8825-138D-3763-8F77-7EC302C7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F4104-2338-3229-A8DA-03DCC1265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C668A-B249-59C3-8CFE-6D61247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06920-A088-C943-DEDC-6FE33372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5E20-5594-308F-4644-369E6EB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4E9-981E-A3C8-B845-EA5B930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A4D5-2307-A353-7698-E79CE81F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748CC-6308-CC95-7AEA-9506A8B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FF9E5-7D5A-3C83-472F-86C844E4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BC18-183D-9AD1-FF42-D2F1FE0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30233-A9FD-2696-2D87-14F64A29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0F5A-9409-3379-A868-F1CE3B1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E5C0-FC42-79EF-65FA-6A7D5F60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2C95-6C7B-DC09-4805-152B0E7B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DB5A2-F0C2-98FA-A987-38AAE5FF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CBA9-3961-DB51-D5D3-8A51901D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EDA-4AEB-4FB0-DF18-D22590C8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A9DE-2D77-C024-9085-2758C926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6E0B-2C83-2C17-92F5-A6EC476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AD9D1-64CB-42AB-C964-CB4F2059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AE872-3BB6-B359-B2AC-E0C3F3CA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2EFB-5DF2-3572-95ED-77012A8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E710-3752-7559-39DA-C1CEE1B2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F72F-15A9-B833-9ACC-2BF04640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1E77A-E3CB-6F60-D4D8-317FAB3C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6DCB-DF5C-CDFE-5C36-CCB67377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65D6-0CC1-597C-1C0F-6D0697AA6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2CEB-AFD9-D5FF-052B-A6E63D5B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6FAD-271C-8CDE-3307-69727D04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5AE309-D235-8B44-A45B-13394EF4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8669" y="2181069"/>
            <a:ext cx="5079541" cy="207405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cs typeface="Arial" panose="020B0604020202020204" pitchFamily="34" charset="0"/>
              </a:rPr>
              <a:t>C</a:t>
            </a:r>
            <a:r>
              <a:rPr lang="en-ZA" sz="3600" b="1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cs typeface="Arial" panose="020B0604020202020204" pitchFamily="34" charset="0"/>
              </a:rPr>
              <a:t>ONSTITUTIONAL AND</a:t>
            </a:r>
            <a:br>
              <a:rPr lang="en-ZA" sz="3600" b="1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cs typeface="Arial" panose="020B0604020202020204" pitchFamily="34" charset="0"/>
              </a:rPr>
            </a:br>
            <a:r>
              <a:rPr lang="en-ZA" sz="3600" b="1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cs typeface="Arial" panose="020B0604020202020204" pitchFamily="34" charset="0"/>
              </a:rPr>
              <a:t>LEGAL SERVICES OFFICE</a:t>
            </a:r>
            <a:endParaRPr lang="en-US" sz="3600" b="1" dirty="0">
              <a:solidFill>
                <a:srgbClr val="AB79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"/>
              <a:cs typeface="Arial" panose="020B0604020202020204" pitchFamily="34" charset="0"/>
            </a:endParaRPr>
          </a:p>
        </p:txBody>
      </p:sp>
      <p:pic>
        <p:nvPicPr>
          <p:cNvPr id="7" name="Picture 6" descr="A white flag with green text&#10;&#10;Description automatically generated">
            <a:extLst>
              <a:ext uri="{FF2B5EF4-FFF2-40B4-BE49-F238E27FC236}">
                <a16:creationId xmlns:a16="http://schemas.microsoft.com/office/drawing/2014/main" id="{375CA8DF-073F-A7E4-A8C0-33EE3D66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82" y="932838"/>
            <a:ext cx="3069427" cy="10231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031E96B-E844-026F-C428-0DCB06217C69}"/>
              </a:ext>
            </a:extLst>
          </p:cNvPr>
          <p:cNvSpPr txBox="1">
            <a:spLocks/>
          </p:cNvSpPr>
          <p:nvPr/>
        </p:nvSpPr>
        <p:spPr>
          <a:xfrm>
            <a:off x="7564583" y="3483609"/>
            <a:ext cx="3417548" cy="77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Parliament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Induction of Chairpersons</a:t>
            </a:r>
          </a:p>
        </p:txBody>
      </p:sp>
    </p:spTree>
    <p:extLst>
      <p:ext uri="{BB962C8B-B14F-4D97-AF65-F5344CB8AC3E}">
        <p14:creationId xmlns:p14="http://schemas.microsoft.com/office/powerpoint/2010/main" val="633589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2841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L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EGISLATIVE DRAFTING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49388"/>
            <a:ext cx="9114692" cy="5692588"/>
          </a:xfrm>
        </p:spPr>
        <p:txBody>
          <a:bodyPr>
            <a:noAutofit/>
          </a:bodyPr>
          <a:lstStyle/>
          <a:p>
            <a:pPr marL="0" indent="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085850" algn="l"/>
              </a:tabLst>
              <a:defRPr/>
            </a:pPr>
            <a:r>
              <a:rPr lang="en-Z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STANDARD AT LEAST THREE MONTHS TO DEVELOP FIRST DRAFT:</a:t>
            </a:r>
          </a:p>
          <a:p>
            <a:pPr marL="0" indent="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085850" algn="l"/>
              </a:tabLst>
              <a:defRPr/>
            </a:pPr>
            <a:r>
              <a:rPr lang="en-ZA" sz="1800" b="1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Exact time it may take to develop legislation depends on complexity of subject matter	</a:t>
            </a:r>
            <a:br>
              <a:rPr lang="en-ZA" sz="1800" b="1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1100" b="1" dirty="0">
              <a:solidFill>
                <a:prstClr val="black"/>
              </a:solidFill>
              <a:latin typeface="Da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Allocation of request received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Evaluating the request to establish the policy: What is the mischief/purposes/intended impact? 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Further engagement with client (if required) to clarify brief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Commence drafting of Bill, in consultation with client (multiple drafts may be required).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Finalisation of draft bill, subject to peer review and quality control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Issue a certificate of rules and constitutional compliance</a:t>
            </a:r>
            <a:endParaRPr lang="en-ZA" sz="2400" dirty="0">
              <a:latin typeface="Da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0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818"/>
            <a:ext cx="9114692" cy="1325563"/>
          </a:xfrm>
        </p:spPr>
        <p:txBody>
          <a:bodyPr>
            <a:normAutofit/>
          </a:bodyPr>
          <a:lstStyle/>
          <a:p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LEGISLATIVE DRAFTING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7381"/>
            <a:ext cx="9114692" cy="4351338"/>
          </a:xfrm>
        </p:spPr>
        <p:txBody>
          <a:bodyPr>
            <a:normAutofit/>
          </a:bodyPr>
          <a:lstStyle/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latin typeface="Dax"/>
                <a:ea typeface="Calibri" panose="020F0502020204030204" pitchFamily="34" charset="0"/>
              </a:rPr>
              <a:t>Related Support:</a:t>
            </a:r>
          </a:p>
          <a:p>
            <a:pPr lvl="1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085850" algn="l"/>
              </a:tabLst>
              <a:defRPr/>
            </a:pPr>
            <a:r>
              <a:rPr lang="en-ZA" dirty="0">
                <a:latin typeface="Dax"/>
                <a:ea typeface="Calibri" panose="020F0502020204030204" pitchFamily="34" charset="0"/>
              </a:rPr>
              <a:t>Assist Members to publish and introduce Private Members’ Bills </a:t>
            </a:r>
          </a:p>
          <a:p>
            <a:pPr lvl="1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085850" algn="l"/>
              </a:tabLst>
              <a:defRPr/>
            </a:pPr>
            <a:r>
              <a:rPr lang="en-ZA" dirty="0">
                <a:latin typeface="Dax"/>
                <a:ea typeface="Calibri" panose="020F0502020204030204" pitchFamily="34" charset="0"/>
              </a:rPr>
              <a:t>Advise on the proposed classification of Private Members’ Bills and Committee Bills</a:t>
            </a:r>
          </a:p>
          <a:p>
            <a:pPr lvl="1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085850" algn="l"/>
              </a:tabLst>
              <a:defRPr/>
            </a:pPr>
            <a:r>
              <a:rPr lang="en-ZA" dirty="0">
                <a:latin typeface="Dax"/>
                <a:ea typeface="Calibri" panose="020F0502020204030204" pitchFamily="34" charset="0"/>
              </a:rPr>
              <a:t>Consider gaps in the statute book, with due regard to Constitutional Court judgments</a:t>
            </a:r>
          </a:p>
        </p:txBody>
      </p:sp>
    </p:spTree>
    <p:extLst>
      <p:ext uri="{BB962C8B-B14F-4D97-AF65-F5344CB8AC3E}">
        <p14:creationId xmlns:p14="http://schemas.microsoft.com/office/powerpoint/2010/main" val="261584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816"/>
            <a:ext cx="9114692" cy="1325563"/>
          </a:xfrm>
        </p:spPr>
        <p:txBody>
          <a:bodyPr>
            <a:normAutofit/>
          </a:bodyPr>
          <a:lstStyle/>
          <a:p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BILLS AND ACTS PROCESSING (Bills Office)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2779"/>
            <a:ext cx="9537440" cy="4990030"/>
          </a:xfrm>
        </p:spPr>
        <p:txBody>
          <a:bodyPr>
            <a:noAutofit/>
          </a:bodyPr>
          <a:lstStyle/>
          <a:p>
            <a:pPr marL="0" lvl="0" indent="0" defTabSz="457200" eaLnBrk="0" fontAlgn="base" hangingPunct="0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ZA" altLang="en-US" sz="2400" b="1" kern="0" dirty="0">
                <a:solidFill>
                  <a:srgbClr val="000000"/>
                </a:solidFill>
                <a:latin typeface="Dax"/>
                <a:ea typeface="Calibri" panose="020F0502020204030204" pitchFamily="34" charset="0"/>
                <a:cs typeface="Dax"/>
              </a:rPr>
              <a:t>Assistance with editing, publishing and tracking of Bills: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Editing, publication and introduction of Bills (official text in English) 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Editing and publication of Bills (2nd language translations)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Publishing of Announcements, Tablings and Committee Reports (ATCs)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Tracking of Bills and updating of related indexes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Status reports on tracking of Bills to Programming Committees 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Processing, editing and finalising of Act forms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Submission to the President for assent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Submission of final copy of assented act to Constitutional Court  </a:t>
            </a:r>
          </a:p>
        </p:txBody>
      </p:sp>
    </p:spTree>
    <p:extLst>
      <p:ext uri="{BB962C8B-B14F-4D97-AF65-F5344CB8AC3E}">
        <p14:creationId xmlns:p14="http://schemas.microsoft.com/office/powerpoint/2010/main" val="192486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487"/>
            <a:ext cx="9114692" cy="1325563"/>
          </a:xfrm>
        </p:spPr>
        <p:txBody>
          <a:bodyPr>
            <a:normAutofit/>
          </a:bodyPr>
          <a:lstStyle/>
          <a:p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BILLS AND ACTS PROCESSING (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cont.</a:t>
            </a:r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73450"/>
            <a:ext cx="9537440" cy="4990030"/>
          </a:xfrm>
        </p:spPr>
        <p:txBody>
          <a:bodyPr>
            <a:noAutofit/>
          </a:bodyPr>
          <a:lstStyle/>
          <a:p>
            <a:pPr marL="0" lvl="0" indent="0" defTabSz="457200" eaLnBrk="0" fontAlgn="base" hangingPunct="0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ZA" altLang="en-US" sz="2400" b="1" kern="0" dirty="0">
                <a:solidFill>
                  <a:srgbClr val="000000"/>
                </a:solidFill>
                <a:latin typeface="Dax"/>
                <a:ea typeface="Calibri" panose="020F0502020204030204" pitchFamily="34" charset="0"/>
                <a:cs typeface="Dax"/>
              </a:rPr>
              <a:t>Responsibilities re Parliamentary Papers: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Create ATC content:</a:t>
            </a:r>
          </a:p>
          <a:p>
            <a:pPr lvl="1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085850" algn="l"/>
              </a:tabLst>
              <a:defRPr/>
            </a:pPr>
            <a:r>
              <a:rPr lang="en-ZA" altLang="en-US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Communicate with contributors</a:t>
            </a:r>
          </a:p>
          <a:p>
            <a:pPr lvl="1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085850" algn="l"/>
              </a:tabLst>
              <a:defRPr/>
            </a:pPr>
            <a:r>
              <a:rPr lang="en-ZA" altLang="en-US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Ensure procedural correctness of legislation progress captured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Quality control, review and approve the draft ATC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Send to external printers</a:t>
            </a:r>
          </a:p>
          <a:p>
            <a:pPr marL="285750" lvl="0" indent="-28575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altLang="en-US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Circulate settled copy / publish on website</a:t>
            </a:r>
          </a:p>
        </p:txBody>
      </p:sp>
    </p:spTree>
    <p:extLst>
      <p:ext uri="{BB962C8B-B14F-4D97-AF65-F5344CB8AC3E}">
        <p14:creationId xmlns:p14="http://schemas.microsoft.com/office/powerpoint/2010/main" val="404647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485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L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ITIGATION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8048"/>
            <a:ext cx="9114692" cy="4629430"/>
          </a:xfrm>
        </p:spPr>
        <p:txBody>
          <a:bodyPr>
            <a:normAutofit fontScale="85000" lnSpcReduction="10000"/>
          </a:bodyPr>
          <a:lstStyle/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Process Service </a:t>
            </a:r>
            <a:r>
              <a:rPr lang="en-ZA" sz="2800" dirty="0">
                <a:latin typeface="Dax"/>
              </a:rPr>
              <a:t>(as per Court Rules and legislative requirements)</a:t>
            </a:r>
            <a:endParaRPr lang="en-ZA" sz="28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Advise Principals on recommended position</a:t>
            </a: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 Proceed to abide/oppose/settle as authorised</a:t>
            </a:r>
            <a:endParaRPr lang="en-ZA" sz="28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Instruct Attorney and Brief Counsel </a:t>
            </a:r>
            <a:endParaRPr lang="en-ZA" sz="28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Preparation of papers as </a:t>
            </a:r>
            <a:r>
              <a:rPr lang="en-ZA" sz="2800" dirty="0">
                <a:latin typeface="Dax"/>
              </a:rPr>
              <a:t>required by litigation strategy and court directions</a:t>
            </a:r>
            <a:endParaRPr lang="en-ZA" sz="28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Provide progress updates as per the needs of the case</a:t>
            </a: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800" kern="1200" dirty="0">
                <a:effectLst/>
                <a:latin typeface="Dax"/>
              </a:rPr>
              <a:t>Advise on how orders are to be implemented</a:t>
            </a:r>
          </a:p>
          <a:p>
            <a:pPr marL="0" lvl="0" indent="0" defTabSz="449263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ZA" altLang="en-US" sz="2800" kern="0" dirty="0">
              <a:latin typeface="Da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70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3865"/>
            <a:ext cx="9114692" cy="1325563"/>
          </a:xfrm>
        </p:spPr>
        <p:txBody>
          <a:bodyPr>
            <a:normAutofit/>
          </a:bodyPr>
          <a:lstStyle/>
          <a:p>
            <a:r>
              <a: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OUR TEAM</a:t>
            </a:r>
            <a:endParaRPr lang="en-US" dirty="0">
              <a:latin typeface="Dax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7FBBD-C375-271D-1ED5-89411849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6946" y="1156996"/>
            <a:ext cx="8992527" cy="5066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72F69A-028F-7124-2E4C-054C7EA53099}"/>
              </a:ext>
            </a:extLst>
          </p:cNvPr>
          <p:cNvSpPr txBox="1"/>
          <p:nvPr/>
        </p:nvSpPr>
        <p:spPr>
          <a:xfrm>
            <a:off x="2220684" y="2507430"/>
            <a:ext cx="163285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Adv Charmaine </a:t>
            </a:r>
            <a:r>
              <a:rPr lang="en-US" sz="950" b="1" dirty="0" err="1">
                <a:latin typeface="Dax"/>
              </a:rPr>
              <a:t>vd</a:t>
            </a:r>
            <a:r>
              <a:rPr lang="en-US" sz="950" b="1" dirty="0">
                <a:latin typeface="Dax"/>
              </a:rPr>
              <a:t> Merwe</a:t>
            </a:r>
          </a:p>
          <a:p>
            <a:pPr algn="ctr"/>
            <a:r>
              <a:rPr lang="en-US" sz="950" b="1" dirty="0">
                <a:latin typeface="Dax"/>
              </a:rPr>
              <a:t>Senior Legal Adviser</a:t>
            </a:r>
          </a:p>
          <a:p>
            <a:pPr algn="ctr"/>
            <a:r>
              <a:rPr lang="en-US" sz="950" dirty="0">
                <a:latin typeface="Dax"/>
              </a:rPr>
              <a:t>(Drafting)</a:t>
            </a:r>
            <a:endParaRPr lang="en-ZA" sz="950" dirty="0">
              <a:latin typeface="Dax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0C8A0-138C-8EDB-1B10-B63479F0C474}"/>
              </a:ext>
            </a:extLst>
          </p:cNvPr>
          <p:cNvSpPr txBox="1"/>
          <p:nvPr/>
        </p:nvSpPr>
        <p:spPr>
          <a:xfrm>
            <a:off x="637592" y="2509462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Adv </a:t>
            </a:r>
            <a:r>
              <a:rPr lang="en-US" sz="950" b="1" dirty="0" err="1">
                <a:latin typeface="Dax"/>
              </a:rPr>
              <a:t>Zuraya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Adihkarie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Chief Legal Adviser</a:t>
            </a:r>
            <a:endParaRPr lang="en-ZA" sz="950" b="1" dirty="0">
              <a:latin typeface="Dax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00968-6EAE-FFAD-83F1-3D9E83C40618}"/>
              </a:ext>
            </a:extLst>
          </p:cNvPr>
          <p:cNvSpPr txBox="1"/>
          <p:nvPr/>
        </p:nvSpPr>
        <p:spPr>
          <a:xfrm>
            <a:off x="3801701" y="2506339"/>
            <a:ext cx="163285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Adv Frankie Jenkins</a:t>
            </a:r>
          </a:p>
          <a:p>
            <a:pPr algn="ctr"/>
            <a:r>
              <a:rPr lang="en-US" sz="950" b="1" dirty="0">
                <a:latin typeface="Dax"/>
              </a:rPr>
              <a:t>Senior Legal Adviser</a:t>
            </a:r>
          </a:p>
          <a:p>
            <a:pPr algn="ctr"/>
            <a:r>
              <a:rPr lang="en-US" sz="950" dirty="0">
                <a:latin typeface="Dax"/>
              </a:rPr>
              <a:t>(Advisory)</a:t>
            </a:r>
            <a:endParaRPr lang="en-ZA" sz="950" dirty="0">
              <a:latin typeface="Dax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B6091-DE4C-AE9D-6E37-A69B2FBFFDBC}"/>
              </a:ext>
            </a:extLst>
          </p:cNvPr>
          <p:cNvSpPr txBox="1"/>
          <p:nvPr/>
        </p:nvSpPr>
        <p:spPr>
          <a:xfrm>
            <a:off x="5381218" y="2506339"/>
            <a:ext cx="163285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Siviwe Njikela</a:t>
            </a:r>
          </a:p>
          <a:p>
            <a:pPr algn="ctr"/>
            <a:r>
              <a:rPr lang="en-US" sz="950" b="1" dirty="0">
                <a:latin typeface="Dax"/>
              </a:rPr>
              <a:t>Senior Legal Adviser</a:t>
            </a:r>
          </a:p>
          <a:p>
            <a:pPr algn="ctr"/>
            <a:r>
              <a:rPr lang="en-US" sz="950" dirty="0">
                <a:latin typeface="Dax"/>
              </a:rPr>
              <a:t>(Litigation)</a:t>
            </a:r>
            <a:endParaRPr lang="en-ZA" sz="950" dirty="0">
              <a:latin typeface="Dax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AAA29-DEAE-4A31-70B2-EDB7BD5E9202}"/>
              </a:ext>
            </a:extLst>
          </p:cNvPr>
          <p:cNvSpPr txBox="1"/>
          <p:nvPr/>
        </p:nvSpPr>
        <p:spPr>
          <a:xfrm>
            <a:off x="6948543" y="2499264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Dr </a:t>
            </a:r>
            <a:r>
              <a:rPr lang="en-US" sz="950" b="1" dirty="0" err="1">
                <a:latin typeface="Dax"/>
              </a:rPr>
              <a:t>Thobile</a:t>
            </a:r>
            <a:r>
              <a:rPr lang="en-US" sz="950" b="1" dirty="0">
                <a:latin typeface="Dax"/>
              </a:rPr>
              <a:t> Mbatha</a:t>
            </a:r>
          </a:p>
          <a:p>
            <a:pPr algn="ctr"/>
            <a:r>
              <a:rPr lang="en-US" sz="950" b="1" dirty="0">
                <a:latin typeface="Dax"/>
              </a:rPr>
              <a:t>Chief Bills Editor</a:t>
            </a:r>
            <a:endParaRPr lang="en-ZA" sz="950" dirty="0">
              <a:latin typeface="Dax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C2128E-8062-A88C-E916-C2C5048DC19A}"/>
              </a:ext>
            </a:extLst>
          </p:cNvPr>
          <p:cNvSpPr txBox="1"/>
          <p:nvPr/>
        </p:nvSpPr>
        <p:spPr>
          <a:xfrm>
            <a:off x="640153" y="4130425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Aadielah</a:t>
            </a:r>
            <a:r>
              <a:rPr lang="en-US" sz="950" b="1" dirty="0">
                <a:latin typeface="Dax"/>
              </a:rPr>
              <a:t> Arnold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38797-93AF-4990-C868-20258AE09090}"/>
              </a:ext>
            </a:extLst>
          </p:cNvPr>
          <p:cNvSpPr txBox="1"/>
          <p:nvPr/>
        </p:nvSpPr>
        <p:spPr>
          <a:xfrm>
            <a:off x="3803334" y="4133215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Dr Barbara Loots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9AB88-0887-2FC2-5CA2-1EAEADD7B81B}"/>
              </a:ext>
            </a:extLst>
          </p:cNvPr>
          <p:cNvSpPr txBox="1"/>
          <p:nvPr/>
        </p:nvSpPr>
        <p:spPr>
          <a:xfrm>
            <a:off x="2233614" y="412910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Andile Tetyana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D3BD0E-5933-F14A-5C88-7F717C3C0914}"/>
              </a:ext>
            </a:extLst>
          </p:cNvPr>
          <p:cNvSpPr txBox="1"/>
          <p:nvPr/>
        </p:nvSpPr>
        <p:spPr>
          <a:xfrm>
            <a:off x="6962705" y="4127120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Buyiseka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Mtati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3DC69-F961-0F54-557D-0F59B93E6E0C}"/>
              </a:ext>
            </a:extLst>
          </p:cNvPr>
          <p:cNvSpPr txBox="1"/>
          <p:nvPr/>
        </p:nvSpPr>
        <p:spPr>
          <a:xfrm>
            <a:off x="5380674" y="4133519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Bulelani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Simani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D4EEF-46B2-BABA-0271-F676321F85FF}"/>
              </a:ext>
            </a:extLst>
          </p:cNvPr>
          <p:cNvSpPr txBox="1"/>
          <p:nvPr/>
        </p:nvSpPr>
        <p:spPr>
          <a:xfrm>
            <a:off x="2233614" y="572549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Fatima Ebrahim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7E8E5F-1ED1-633E-6787-16CA19DDEFC7}"/>
              </a:ext>
            </a:extLst>
          </p:cNvPr>
          <p:cNvSpPr txBox="1"/>
          <p:nvPr/>
        </p:nvSpPr>
        <p:spPr>
          <a:xfrm>
            <a:off x="650486" y="5727810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Daksha </a:t>
            </a:r>
            <a:r>
              <a:rPr lang="en-US" sz="950" b="1" dirty="0" err="1">
                <a:latin typeface="Dax"/>
              </a:rPr>
              <a:t>Kassan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677B1E-68A4-4A52-5892-3FBB4A2122AB}"/>
              </a:ext>
            </a:extLst>
          </p:cNvPr>
          <p:cNvSpPr txBox="1"/>
          <p:nvPr/>
        </p:nvSpPr>
        <p:spPr>
          <a:xfrm>
            <a:off x="3813857" y="5737197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Lehotlo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Moshokoa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859C5-7C21-2F15-2121-4B9027459B3A}"/>
              </a:ext>
            </a:extLst>
          </p:cNvPr>
          <p:cNvSpPr txBox="1"/>
          <p:nvPr/>
        </p:nvSpPr>
        <p:spPr>
          <a:xfrm>
            <a:off x="5407126" y="5726015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Lonwabo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Sopela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2706EF-3320-343D-7CAE-8A0356DBD714}"/>
              </a:ext>
            </a:extLst>
          </p:cNvPr>
          <p:cNvSpPr txBox="1"/>
          <p:nvPr/>
        </p:nvSpPr>
        <p:spPr>
          <a:xfrm>
            <a:off x="6976276" y="5723813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Michael Prince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</p:spTree>
    <p:extLst>
      <p:ext uri="{BB962C8B-B14F-4D97-AF65-F5344CB8AC3E}">
        <p14:creationId xmlns:p14="http://schemas.microsoft.com/office/powerpoint/2010/main" val="685411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3865"/>
            <a:ext cx="9114692" cy="1325563"/>
          </a:xfrm>
        </p:spPr>
        <p:txBody>
          <a:bodyPr>
            <a:normAutofit/>
          </a:bodyPr>
          <a:lstStyle/>
          <a:p>
            <a:r>
              <a: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OUR TEAM</a:t>
            </a:r>
            <a:endParaRPr lang="en-US" dirty="0">
              <a:latin typeface="Dax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7FBBD-C375-271D-1ED5-89411849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866" y="1156996"/>
            <a:ext cx="8992527" cy="5066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07E19-EDE2-C04E-59C5-0D6F6B5FB7FB}"/>
              </a:ext>
            </a:extLst>
          </p:cNvPr>
          <p:cNvSpPr txBox="1"/>
          <p:nvPr/>
        </p:nvSpPr>
        <p:spPr>
          <a:xfrm>
            <a:off x="1422646" y="572828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Lynette Adams</a:t>
            </a:r>
          </a:p>
          <a:p>
            <a:pPr algn="ctr"/>
            <a:r>
              <a:rPr lang="en-US" sz="950" b="1" dirty="0">
                <a:latin typeface="Dax"/>
              </a:rPr>
              <a:t>Executive Secretary</a:t>
            </a:r>
            <a:endParaRPr lang="en-ZA" sz="950" b="1" dirty="0">
              <a:latin typeface="Dax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6D120-3293-77B3-9187-22D73AD630A8}"/>
              </a:ext>
            </a:extLst>
          </p:cNvPr>
          <p:cNvSpPr txBox="1"/>
          <p:nvPr/>
        </p:nvSpPr>
        <p:spPr>
          <a:xfrm>
            <a:off x="3000512" y="572828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Adv Shamiela Peer</a:t>
            </a:r>
          </a:p>
          <a:p>
            <a:pPr algn="ctr"/>
            <a:r>
              <a:rPr lang="en-US" sz="950" b="1" dirty="0">
                <a:latin typeface="Dax"/>
              </a:rPr>
              <a:t>Legal Assistant</a:t>
            </a:r>
            <a:endParaRPr lang="en-ZA" sz="950" b="1" dirty="0">
              <a:latin typeface="Dax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F49D-8F0D-9ECB-ABBA-E4BC6A586A03}"/>
              </a:ext>
            </a:extLst>
          </p:cNvPr>
          <p:cNvSpPr txBox="1"/>
          <p:nvPr/>
        </p:nvSpPr>
        <p:spPr>
          <a:xfrm>
            <a:off x="4608858" y="573010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Clifford Cuba</a:t>
            </a:r>
          </a:p>
          <a:p>
            <a:pPr algn="ctr"/>
            <a:r>
              <a:rPr lang="en-US" sz="950" b="1" dirty="0">
                <a:latin typeface="Dax"/>
              </a:rPr>
              <a:t>Administrative Officer</a:t>
            </a:r>
            <a:endParaRPr lang="en-ZA" sz="950" b="1" dirty="0">
              <a:latin typeface="Dax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A4497-E931-438C-F0FC-925810B622C7}"/>
              </a:ext>
            </a:extLst>
          </p:cNvPr>
          <p:cNvSpPr txBox="1"/>
          <p:nvPr/>
        </p:nvSpPr>
        <p:spPr>
          <a:xfrm>
            <a:off x="6175675" y="574026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Unathi </a:t>
            </a:r>
            <a:r>
              <a:rPr lang="en-US" sz="950" b="1" dirty="0" err="1">
                <a:latin typeface="Dax"/>
              </a:rPr>
              <a:t>Mdaka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Secretary</a:t>
            </a:r>
            <a:endParaRPr lang="en-ZA" sz="950" b="1" dirty="0">
              <a:latin typeface="Dax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9E326-2EFA-E662-F242-7358FE66377F}"/>
              </a:ext>
            </a:extLst>
          </p:cNvPr>
          <p:cNvSpPr txBox="1"/>
          <p:nvPr/>
        </p:nvSpPr>
        <p:spPr>
          <a:xfrm>
            <a:off x="6969053" y="414006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Njabulo Ngwenya</a:t>
            </a:r>
          </a:p>
          <a:p>
            <a:pPr algn="ctr"/>
            <a:r>
              <a:rPr lang="en-US" sz="950" b="1" dirty="0">
                <a:latin typeface="Dax"/>
              </a:rPr>
              <a:t>Legal Intern</a:t>
            </a:r>
            <a:endParaRPr lang="en-ZA" sz="950" b="1" dirty="0">
              <a:latin typeface="Dax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E7D92-8B24-A74D-F4A7-15F2A218C421}"/>
              </a:ext>
            </a:extLst>
          </p:cNvPr>
          <p:cNvSpPr txBox="1"/>
          <p:nvPr/>
        </p:nvSpPr>
        <p:spPr>
          <a:xfrm>
            <a:off x="5384093" y="413498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Lungile Mbhele</a:t>
            </a:r>
          </a:p>
          <a:p>
            <a:pPr algn="ctr"/>
            <a:r>
              <a:rPr lang="en-US" sz="950" b="1" dirty="0">
                <a:latin typeface="Dax"/>
              </a:rPr>
              <a:t>Editor</a:t>
            </a:r>
            <a:endParaRPr lang="en-ZA" sz="950" b="1" dirty="0">
              <a:latin typeface="Dax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7A0C9-0973-ECC3-9749-6E7AEEB948EC}"/>
              </a:ext>
            </a:extLst>
          </p:cNvPr>
          <p:cNvSpPr txBox="1"/>
          <p:nvPr/>
        </p:nvSpPr>
        <p:spPr>
          <a:xfrm>
            <a:off x="3798250" y="412990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Mr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Adriaan</a:t>
            </a:r>
            <a:r>
              <a:rPr lang="en-US" sz="950" b="1" dirty="0">
                <a:latin typeface="Dax"/>
              </a:rPr>
              <a:t> Cupido</a:t>
            </a:r>
          </a:p>
          <a:p>
            <a:pPr algn="ctr"/>
            <a:r>
              <a:rPr lang="en-US" sz="950" b="1" dirty="0">
                <a:latin typeface="Dax"/>
              </a:rPr>
              <a:t>Editor</a:t>
            </a:r>
            <a:endParaRPr lang="en-ZA" sz="950" b="1" dirty="0">
              <a:latin typeface="Dax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1E28E-AC74-943F-7EFF-FBA896409742}"/>
              </a:ext>
            </a:extLst>
          </p:cNvPr>
          <p:cNvSpPr txBox="1"/>
          <p:nvPr/>
        </p:nvSpPr>
        <p:spPr>
          <a:xfrm>
            <a:off x="2232316" y="412990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Dax"/>
              </a:rPr>
              <a:t>Dr </a:t>
            </a:r>
            <a:r>
              <a:rPr lang="en-US" sz="950" b="1" dirty="0" err="1">
                <a:latin typeface="Dax"/>
              </a:rPr>
              <a:t>Ziningi</a:t>
            </a:r>
            <a:r>
              <a:rPr lang="en-US" sz="950" b="1" dirty="0">
                <a:latin typeface="Dax"/>
              </a:rPr>
              <a:t> Cele</a:t>
            </a:r>
          </a:p>
          <a:p>
            <a:pPr algn="ctr"/>
            <a:r>
              <a:rPr lang="en-US" sz="950" b="1" dirty="0">
                <a:latin typeface="Dax"/>
              </a:rPr>
              <a:t>Control Editor</a:t>
            </a:r>
            <a:endParaRPr lang="en-ZA" sz="950" b="1" dirty="0">
              <a:latin typeface="Dax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65607-C6A5-EB89-AAE8-7B007F735D48}"/>
              </a:ext>
            </a:extLst>
          </p:cNvPr>
          <p:cNvSpPr txBox="1"/>
          <p:nvPr/>
        </p:nvSpPr>
        <p:spPr>
          <a:xfrm>
            <a:off x="627467" y="4134981"/>
            <a:ext cx="163285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solidFill>
                  <a:srgbClr val="11232B"/>
                </a:solidFill>
                <a:effectLst/>
                <a:latin typeface="Dax"/>
                <a:ea typeface="Corbel" panose="020B0503020204020204" pitchFamily="34" charset="0"/>
                <a:cs typeface="Times New Roman" panose="02020603050405020304" pitchFamily="18" charset="0"/>
              </a:rPr>
              <a:t>Adv </a:t>
            </a:r>
            <a:r>
              <a:rPr lang="en-US" sz="950" b="1" dirty="0" err="1">
                <a:solidFill>
                  <a:srgbClr val="11232B"/>
                </a:solidFill>
                <a:effectLst/>
                <a:latin typeface="Dax"/>
                <a:ea typeface="Corbel" panose="020B0503020204020204" pitchFamily="34" charset="0"/>
                <a:cs typeface="Times New Roman" panose="02020603050405020304" pitchFamily="18" charset="0"/>
              </a:rPr>
              <a:t>Makgothu</a:t>
            </a:r>
            <a:r>
              <a:rPr lang="en-US" sz="950" b="1" dirty="0">
                <a:solidFill>
                  <a:srgbClr val="11232B"/>
                </a:solidFill>
                <a:effectLst/>
                <a:latin typeface="Dax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sz="950" b="1" dirty="0" err="1">
                <a:solidFill>
                  <a:srgbClr val="11232B"/>
                </a:solidFill>
                <a:effectLst/>
                <a:latin typeface="Dax"/>
                <a:ea typeface="Corbel" panose="020B0503020204020204" pitchFamily="34" charset="0"/>
                <a:cs typeface="Times New Roman" panose="02020603050405020304" pitchFamily="18" charset="0"/>
              </a:rPr>
              <a:t>Motasi</a:t>
            </a:r>
            <a:br>
              <a:rPr lang="en-US" sz="950" b="1" dirty="0">
                <a:solidFill>
                  <a:srgbClr val="11232B"/>
                </a:solidFill>
                <a:effectLst/>
                <a:latin typeface="Dax"/>
                <a:ea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950" b="1" dirty="0">
                <a:solidFill>
                  <a:srgbClr val="11232B"/>
                </a:solidFill>
                <a:effectLst/>
                <a:latin typeface="Dax"/>
                <a:ea typeface="Corbel" panose="020B0503020204020204" pitchFamily="34" charset="0"/>
                <a:cs typeface="Times New Roman" panose="02020603050405020304" pitchFamily="18" charset="0"/>
              </a:rPr>
              <a:t>Assistant Bills Editor</a:t>
            </a:r>
            <a:endParaRPr lang="en-ZA" sz="950" dirty="0">
              <a:solidFill>
                <a:srgbClr val="11232B"/>
              </a:solidFill>
              <a:effectLst/>
              <a:latin typeface="Dax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endParaRPr lang="en-ZA" sz="950" b="1" dirty="0">
              <a:latin typeface="Dax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F5166-4A3F-43CC-65B8-7873902042D4}"/>
              </a:ext>
            </a:extLst>
          </p:cNvPr>
          <p:cNvSpPr txBox="1"/>
          <p:nvPr/>
        </p:nvSpPr>
        <p:spPr>
          <a:xfrm>
            <a:off x="636559" y="2503609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Phumelele</a:t>
            </a:r>
            <a:r>
              <a:rPr lang="en-US" sz="950" b="1" dirty="0">
                <a:latin typeface="Dax"/>
              </a:rPr>
              <a:t> Ngema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BCCBD-0225-78E7-248C-C63BE38C87BC}"/>
              </a:ext>
            </a:extLst>
          </p:cNvPr>
          <p:cNvSpPr txBox="1"/>
          <p:nvPr/>
        </p:nvSpPr>
        <p:spPr>
          <a:xfrm>
            <a:off x="3801700" y="2505305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Telana</a:t>
            </a:r>
            <a:r>
              <a:rPr lang="en-US" sz="950" b="1" dirty="0">
                <a:latin typeface="Dax"/>
              </a:rPr>
              <a:t> Halley-Starkey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64733-17CD-1339-692A-D72EB5A7ED56}"/>
              </a:ext>
            </a:extLst>
          </p:cNvPr>
          <p:cNvSpPr txBox="1"/>
          <p:nvPr/>
        </p:nvSpPr>
        <p:spPr>
          <a:xfrm>
            <a:off x="5377669" y="250224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Thiloshini Gangen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6B4C6-14A9-8183-9483-197A29301A81}"/>
              </a:ext>
            </a:extLst>
          </p:cNvPr>
          <p:cNvSpPr txBox="1"/>
          <p:nvPr/>
        </p:nvSpPr>
        <p:spPr>
          <a:xfrm>
            <a:off x="2232636" y="2502929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Sueanne Isaac</a:t>
            </a: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9DFFE8-5D22-98E5-F4CE-95653736E0C0}"/>
              </a:ext>
            </a:extLst>
          </p:cNvPr>
          <p:cNvSpPr txBox="1"/>
          <p:nvPr/>
        </p:nvSpPr>
        <p:spPr>
          <a:xfrm>
            <a:off x="6965833" y="2499221"/>
            <a:ext cx="1632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 err="1">
                <a:latin typeface="Dax"/>
              </a:rPr>
              <a:t>Ms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Zingisa</a:t>
            </a:r>
            <a:r>
              <a:rPr lang="en-US" sz="950" b="1" dirty="0">
                <a:latin typeface="Dax"/>
              </a:rPr>
              <a:t> </a:t>
            </a:r>
            <a:r>
              <a:rPr lang="en-US" sz="950" b="1" dirty="0" err="1">
                <a:latin typeface="Dax"/>
              </a:rPr>
              <a:t>Zenani</a:t>
            </a:r>
            <a:endParaRPr lang="en-US" sz="950" b="1" dirty="0">
              <a:latin typeface="Dax"/>
            </a:endParaRPr>
          </a:p>
          <a:p>
            <a:pPr algn="ctr"/>
            <a:r>
              <a:rPr lang="en-US" sz="950" b="1" dirty="0">
                <a:latin typeface="Dax"/>
              </a:rPr>
              <a:t>Legal Adviser</a:t>
            </a:r>
            <a:endParaRPr lang="en-ZA" sz="950" b="1" dirty="0">
              <a:latin typeface="Dax"/>
            </a:endParaRPr>
          </a:p>
        </p:txBody>
      </p:sp>
    </p:spTree>
    <p:extLst>
      <p:ext uri="{BB962C8B-B14F-4D97-AF65-F5344CB8AC3E}">
        <p14:creationId xmlns:p14="http://schemas.microsoft.com/office/powerpoint/2010/main" val="117858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3865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CONTACT DETAILS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:</a:t>
            </a:r>
            <a:endParaRPr lang="en-US" dirty="0">
              <a:latin typeface="Dax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140F4-6CA2-DED5-BC36-53835AC1C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2" t="23316" r="9167" b="31349"/>
          <a:stretch/>
        </p:blipFill>
        <p:spPr>
          <a:xfrm>
            <a:off x="381256" y="1006418"/>
            <a:ext cx="6616699" cy="53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6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3865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CLSO BROCHURE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:</a:t>
            </a:r>
            <a:endParaRPr lang="en-US" dirty="0">
              <a:latin typeface="Dax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00F975A-6A0E-CDA1-FAC7-746154AA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97" y="134632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A2658-FD32-ADA6-FAD4-447594C21DF4}"/>
              </a:ext>
            </a:extLst>
          </p:cNvPr>
          <p:cNvSpPr txBox="1"/>
          <p:nvPr/>
        </p:nvSpPr>
        <p:spPr>
          <a:xfrm>
            <a:off x="3345847" y="2505670"/>
            <a:ext cx="398519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KEY SERVICES</a:t>
            </a:r>
          </a:p>
          <a:p>
            <a:pPr algn="ctr"/>
            <a:r>
              <a:rPr lang="en-US" sz="3500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(OVERVIEW)</a:t>
            </a:r>
            <a:endParaRPr lang="en-ZA" sz="3500" dirty="0">
              <a:solidFill>
                <a:srgbClr val="AB79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"/>
            </a:endParaRPr>
          </a:p>
        </p:txBody>
      </p:sp>
    </p:spTree>
    <p:extLst>
      <p:ext uri="{BB962C8B-B14F-4D97-AF65-F5344CB8AC3E}">
        <p14:creationId xmlns:p14="http://schemas.microsoft.com/office/powerpoint/2010/main" val="2888141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1149"/>
            <a:ext cx="9114692" cy="1325563"/>
          </a:xfrm>
        </p:spPr>
        <p:txBody>
          <a:bodyPr/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PROVIDE LEGAL ADVICE</a:t>
            </a:r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 (Oral and Written)</a:t>
            </a:r>
            <a:b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3"/>
            <a:ext cx="9114692" cy="4948518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Classifying Bills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Contracts Vetting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Petitions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Rules and Amendments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Legal Compliance and Constitutionality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Draft </a:t>
            </a:r>
            <a:r>
              <a:rPr lang="en-ZA" sz="2400" dirty="0">
                <a:latin typeface="Dax"/>
              </a:rPr>
              <a:t>P</a:t>
            </a:r>
            <a:r>
              <a:rPr lang="en-ZA" sz="2400" kern="1200" dirty="0">
                <a:effectLst/>
                <a:latin typeface="Dax"/>
              </a:rPr>
              <a:t>olicies  (including advising on existing policies</a:t>
            </a:r>
            <a:r>
              <a:rPr lang="en-ZA" sz="2400" dirty="0">
                <a:latin typeface="Dax"/>
              </a:rPr>
              <a:t>)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International Agreements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Bills and Amendments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228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818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L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EGAL DRAFTING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700"/>
            <a:ext cx="9114692" cy="435133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Legislation initiated by Parliament:</a:t>
            </a:r>
            <a:br>
              <a:rPr lang="en-ZA" sz="2400" kern="1200" dirty="0">
                <a:effectLst/>
                <a:latin typeface="Dax"/>
              </a:rPr>
            </a:br>
            <a:r>
              <a:rPr lang="en-ZA" sz="2400" kern="1200" dirty="0">
                <a:effectLst/>
                <a:latin typeface="Dax"/>
              </a:rPr>
              <a:t>Private Members / Committee Bills</a:t>
            </a:r>
            <a:endParaRPr lang="en-ZA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Amendments to, or redrafting of, Executiv</a:t>
            </a:r>
            <a:r>
              <a:rPr lang="en-ZA" sz="2400" dirty="0">
                <a:latin typeface="Dax"/>
              </a:rPr>
              <a:t>e </a:t>
            </a:r>
            <a:r>
              <a:rPr lang="en-ZA" sz="2400" kern="1200" dirty="0">
                <a:effectLst/>
                <a:latin typeface="Dax"/>
              </a:rPr>
              <a:t>Bills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Contracts/Policies and proposed changes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Review of Statutes</a:t>
            </a:r>
          </a:p>
        </p:txBody>
      </p:sp>
    </p:spTree>
    <p:extLst>
      <p:ext uri="{BB962C8B-B14F-4D97-AF65-F5344CB8AC3E}">
        <p14:creationId xmlns:p14="http://schemas.microsoft.com/office/powerpoint/2010/main" val="236401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0477"/>
            <a:ext cx="9114692" cy="1325563"/>
          </a:xfrm>
        </p:spPr>
        <p:txBody>
          <a:bodyPr>
            <a:normAutofit/>
          </a:bodyPr>
          <a:lstStyle/>
          <a:p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PROCESSING OF BILLS AND 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356"/>
            <a:ext cx="9114692" cy="435133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Monitoring compliance with rules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Edit and introduce official text bills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Edit and publish 2nd language bills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Track official passage of bills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Report to programming committee on status of bills</a:t>
            </a:r>
            <a:endParaRPr lang="en-ZA" sz="2400" dirty="0">
              <a:effectLst/>
              <a:latin typeface="Dax"/>
            </a:endParaRP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ZA" sz="2400" kern="1200" dirty="0">
                <a:effectLst/>
                <a:latin typeface="Dax"/>
              </a:rPr>
              <a:t>Processing Act forms for assent and safekeeping</a:t>
            </a:r>
          </a:p>
        </p:txBody>
      </p:sp>
    </p:spTree>
    <p:extLst>
      <p:ext uri="{BB962C8B-B14F-4D97-AF65-F5344CB8AC3E}">
        <p14:creationId xmlns:p14="http://schemas.microsoft.com/office/powerpoint/2010/main" val="1957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820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L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ITIGATION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721"/>
            <a:ext cx="9114692" cy="4990030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US" sz="2400" dirty="0">
                <a:latin typeface="Dax"/>
              </a:rPr>
              <a:t>Study papers served</a:t>
            </a: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US" sz="2400" kern="1200" dirty="0">
                <a:effectLst/>
                <a:latin typeface="Dax"/>
              </a:rPr>
              <a:t>Provide strategic </a:t>
            </a:r>
            <a:r>
              <a:rPr lang="en-US" sz="2400" dirty="0">
                <a:latin typeface="Dax"/>
              </a:rPr>
              <a:t>guidance in the management of matters</a:t>
            </a: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US" sz="2400" dirty="0">
                <a:latin typeface="Dax"/>
              </a:rPr>
              <a:t>Liaise with necessary role players (including the Spokesperson and relevant Committees as required)</a:t>
            </a: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US" sz="2400" dirty="0">
                <a:latin typeface="Dax"/>
              </a:rPr>
              <a:t>Judgment Analyses</a:t>
            </a:r>
          </a:p>
          <a:p>
            <a:pPr marL="342900" lvl="0" indent="-342900" fontAlgn="base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  <a:tab pos="1085850" algn="l"/>
              </a:tabLst>
            </a:pPr>
            <a:r>
              <a:rPr lang="en-US" sz="2400" dirty="0">
                <a:latin typeface="Dax"/>
              </a:rPr>
              <a:t>Impact Assessment for future legislative processes </a:t>
            </a:r>
          </a:p>
        </p:txBody>
      </p:sp>
    </p:spTree>
    <p:extLst>
      <p:ext uri="{BB962C8B-B14F-4D97-AF65-F5344CB8AC3E}">
        <p14:creationId xmlns:p14="http://schemas.microsoft.com/office/powerpoint/2010/main" val="208967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A2658-FD32-ADA6-FAD4-447594C21DF4}"/>
              </a:ext>
            </a:extLst>
          </p:cNvPr>
          <p:cNvSpPr txBox="1"/>
          <p:nvPr/>
        </p:nvSpPr>
        <p:spPr>
          <a:xfrm>
            <a:off x="1565530" y="2505670"/>
            <a:ext cx="7405938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OPERATING PROCEDURES</a:t>
            </a:r>
          </a:p>
          <a:p>
            <a:pPr algn="ctr"/>
            <a:r>
              <a:rPr lang="en-ZA" sz="3500" dirty="0">
                <a:solidFill>
                  <a:srgbClr val="AB79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(Overview)</a:t>
            </a:r>
            <a:endParaRPr lang="en-US" sz="3500" dirty="0">
              <a:solidFill>
                <a:srgbClr val="AB79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"/>
            </a:endParaRPr>
          </a:p>
        </p:txBody>
      </p:sp>
    </p:spTree>
    <p:extLst>
      <p:ext uri="{BB962C8B-B14F-4D97-AF65-F5344CB8AC3E}">
        <p14:creationId xmlns:p14="http://schemas.microsoft.com/office/powerpoint/2010/main" val="227128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823"/>
            <a:ext cx="9114692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PROVIDE LEGAL ADVICE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40"/>
            <a:ext cx="9114692" cy="5241954"/>
          </a:xfrm>
        </p:spPr>
        <p:txBody>
          <a:bodyPr>
            <a:normAutofit/>
          </a:bodyPr>
          <a:lstStyle/>
          <a:p>
            <a:pPr marL="0" indent="0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085850" algn="l"/>
              </a:tabLst>
              <a:defRPr/>
            </a:pPr>
            <a:r>
              <a:rPr lang="en-Z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STANDARD SEVEN WORKING DAYS TURN AROUND TIME:	</a:t>
            </a:r>
            <a:br>
              <a:rPr lang="en-Z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Request for advice received by CLA</a:t>
            </a:r>
          </a:p>
          <a:p>
            <a:pPr marL="285750" indent="-285750" algn="just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Request allocated to a Legal Adviser</a:t>
            </a:r>
          </a:p>
          <a:p>
            <a:pPr marL="285750" indent="-285750" algn="just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Engagements with clients to gain clarity</a:t>
            </a:r>
          </a:p>
          <a:p>
            <a:pPr marL="285750" indent="-285750" algn="just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Collection and collation of documents to complete the brief</a:t>
            </a:r>
          </a:p>
          <a:p>
            <a:pPr marL="285750" indent="-285750" algn="just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Record due date according to the agreed timeframes</a:t>
            </a:r>
          </a:p>
          <a:p>
            <a:pPr marL="285750" indent="-285750" algn="just" defTabSz="457200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Conduct analysis of request</a:t>
            </a:r>
          </a:p>
        </p:txBody>
      </p:sp>
    </p:spTree>
    <p:extLst>
      <p:ext uri="{BB962C8B-B14F-4D97-AF65-F5344CB8AC3E}">
        <p14:creationId xmlns:p14="http://schemas.microsoft.com/office/powerpoint/2010/main" val="329544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53F-C102-12B8-BB23-DE0518B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1823"/>
            <a:ext cx="9114692" cy="1325563"/>
          </a:xfrm>
        </p:spPr>
        <p:txBody>
          <a:bodyPr>
            <a:normAutofit/>
          </a:bodyPr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PROVIDE LEGAL ADVICE</a:t>
            </a:r>
            <a:r>
              <a:rPr lang="en-ZA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"/>
              </a:rPr>
              <a:t> (cont.)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63F2-1312-6E31-1E48-C507786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386"/>
            <a:ext cx="9114692" cy="5241954"/>
          </a:xfrm>
        </p:spPr>
        <p:txBody>
          <a:bodyPr>
            <a:normAutofit/>
          </a:bodyPr>
          <a:lstStyle/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Conduct Research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Draft Legal Advice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Submit to the Senior Legal Adviser for quality check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Submit to Chief Legal Adviser for approval and signature</a:t>
            </a:r>
          </a:p>
          <a:p>
            <a:pPr marL="28575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085850" algn="l"/>
              </a:tabLst>
              <a:defRPr/>
            </a:pPr>
            <a:r>
              <a:rPr lang="en-ZA" sz="2400" dirty="0">
                <a:solidFill>
                  <a:prstClr val="black"/>
                </a:solidFill>
                <a:latin typeface="Dax"/>
                <a:ea typeface="Calibri" panose="020F0502020204030204" pitchFamily="34" charset="0"/>
                <a:cs typeface="Times New Roman" panose="02020603050405020304" pitchFamily="18" charset="0"/>
              </a:rPr>
              <a:t>Submit Legal Advice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141016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768</Words>
  <Application>Microsoft Office PowerPoint</Application>
  <PresentationFormat>Widescreen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CONSTITUTIONAL AND LEGAL SERVICES OFFICE</vt:lpstr>
      <vt:lpstr>PowerPoint Presentation</vt:lpstr>
      <vt:lpstr>PROVIDE LEGAL ADVICE (Oral and Written) </vt:lpstr>
      <vt:lpstr>LEGAL DRAFTING</vt:lpstr>
      <vt:lpstr>PROCESSING OF BILLS AND ACTS</vt:lpstr>
      <vt:lpstr>LITIGATION MANAGEMENT</vt:lpstr>
      <vt:lpstr>PowerPoint Presentation</vt:lpstr>
      <vt:lpstr>PROVIDE LEGAL ADVICE</vt:lpstr>
      <vt:lpstr>PROVIDE LEGAL ADVICE (cont.)</vt:lpstr>
      <vt:lpstr>LEGISLATIVE DRAFTING</vt:lpstr>
      <vt:lpstr>LEGISLATIVE DRAFTING (cont.)</vt:lpstr>
      <vt:lpstr>BILLS AND ACTS PROCESSING (Bills Office) </vt:lpstr>
      <vt:lpstr>BILLS AND ACTS PROCESSING (cont.) </vt:lpstr>
      <vt:lpstr>LITIGATION MANAGEMENT</vt:lpstr>
      <vt:lpstr>OUR TEAM</vt:lpstr>
      <vt:lpstr>OUR TEAM</vt:lpstr>
      <vt:lpstr>CONTACT DETAILS:</vt:lpstr>
      <vt:lpstr>CLSO BROCHURE: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COMES IN HERE</dc:title>
  <dc:creator>vishaal lalla</dc:creator>
  <cp:lastModifiedBy>Ressida Khatoon Begg</cp:lastModifiedBy>
  <cp:revision>21</cp:revision>
  <dcterms:created xsi:type="dcterms:W3CDTF">2024-05-28T08:00:46Z</dcterms:created>
  <dcterms:modified xsi:type="dcterms:W3CDTF">2024-08-06T16:06:10Z</dcterms:modified>
</cp:coreProperties>
</file>