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06" r:id="rId3"/>
    <p:sldId id="404" r:id="rId4"/>
    <p:sldId id="424" r:id="rId5"/>
    <p:sldId id="258" r:id="rId6"/>
    <p:sldId id="425" r:id="rId7"/>
    <p:sldId id="389" r:id="rId8"/>
    <p:sldId id="354" r:id="rId9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472E8-A66C-46D0-8552-8945B380153A}" v="3" dt="2024-08-05T10:10:38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6327"/>
  </p:normalViewPr>
  <p:slideViewPr>
    <p:cSldViewPr snapToGrid="0">
      <p:cViewPr varScale="1">
        <p:scale>
          <a:sx n="71" d="100"/>
          <a:sy n="71" d="100"/>
        </p:scale>
        <p:origin x="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1A1D5C-3356-2707-A92C-D8D0C9113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CAE78-82F7-1375-E182-9D2AA5CF51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D6CBB-6314-4DCA-8998-CFB04EC51DE9}" type="datetimeFigureOut">
              <a:rPr lang="en-ZA" smtClean="0"/>
              <a:t>2024/08/06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D0E30-608E-F6A4-F339-F9EFA5A9C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EFEBF-1817-C7DB-82AD-EF3F15E21B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55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8CDE7-4D79-427C-885A-BA1C3A5B636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25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000" cy="356437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5000" cy="356437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B0E9A72A-25CD-40A6-9F72-6C02080BB1D7}" type="datetimeFigureOut">
              <a:rPr lang="en-ZA" smtClean="0"/>
              <a:t>2024/08/06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24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5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5000" cy="35643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5000" cy="35643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3965C7DF-37BB-4D50-84FC-9AC4D55BA44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7881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95DC-61EB-C533-4972-E9513396F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B667-678E-6E86-65A2-3747F8B9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4984-2E55-9B8F-C5BF-46DCD895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D59F-9696-4296-AEAA-F4C5321355E1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B0A7A-468E-397D-D426-6C911C7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EDB7-AC23-B0FC-BEB0-889B37A8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5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3F71-7481-87D9-C779-9FA1EDD2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464D8-532F-6A9F-69FE-FF4CC270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28E4-76C1-A370-7239-4EEC4B61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42B3-1599-4308-9129-FC435CE53EC3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28AA-52BE-35CA-2CCF-2B5536A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800F8-8846-43F4-63BC-FA8BA07A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2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732E3-92A5-7033-A989-EFF6E6256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65CA8-2B2B-7ED0-76A6-F082C754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902A-DFCA-5D84-C709-B47C95D4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41B-9839-41BA-AACE-10B1A0E8C20F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3746-C577-D4B8-ABBA-E9A4F0B9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CCDC-2079-A392-9169-BF7BAB27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52D4-C586-6CDA-C6E9-49E3C6127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114692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 COMES IN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4F34-B81A-2293-1C6C-5C997FB3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469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89D3-B95E-0674-D244-57EE02CE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ABD-0BB0-45F6-BA29-1977BE90BB78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22AA7-233A-A734-D932-6D21EC30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182D-A950-4313-5F84-6C4E06B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387B-C033-F03C-F596-22E2847C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4AAE-202F-1B9C-E7FC-83B619DA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3DAE-539A-0870-9769-D7B8D4DA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1426-0A93-4ADF-B57D-15D2B74D3936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ACC5-2A11-F23C-9FAF-8FE578EC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7F098-CF75-3751-0D4A-54A9B64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46EC-30EA-2C60-9E36-C88D74E3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D8D0-4BED-11F9-597B-A86B8B901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6BE93-CF57-5940-A413-5FF69955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01A54-D32C-071C-BB65-A53E04CD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3007-F1C6-43F2-A816-4F3ADC187047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C4995-92A7-2E9D-1967-DDA7947C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1F726-363B-4B33-09DD-2E3E53F7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DA2-C033-5FC6-BFDF-966FA1FD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F618-0A00-B9D4-93F9-EEFC10A0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7918E-5692-BFE5-6964-350D8995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B8825-138D-3763-8F77-7EC302C75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F4104-2338-3229-A8DA-03DCC1265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C668A-B249-59C3-8CFE-6D612471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C584-BCED-4F98-B6A8-F4E8545E2247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06920-A088-C943-DEDC-6FE33372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C5E20-5594-308F-4644-369E6EB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2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A4E9-981E-A3C8-B845-EA5B930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5A4D5-2307-A353-7698-E79CE81F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2B32-9DA5-49E6-ACB2-3DD285F53FFB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748CC-6308-CC95-7AEA-9506A8B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FF9E5-7D5A-3C83-472F-86C844E4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8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BC18-183D-9AD1-FF42-D2F1FE01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144-2E48-4CD7-9391-FE02E970775A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30233-A9FD-2696-2D87-14F64A29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0F5A-9409-3379-A868-F1CE3B1E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E5C0-FC42-79EF-65FA-6A7D5F60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2C95-6C7B-DC09-4805-152B0E7B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DB5A2-F0C2-98FA-A987-38AAE5FF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CBA9-3961-DB51-D5D3-8A51901D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D37E-AAF9-42C7-9364-0FD300BEB736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8EDA-4AEB-4FB0-DF18-D22590C8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2A9DE-2D77-C024-9085-2758C926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6E0B-2C83-2C17-92F5-A6EC4763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AD9D1-64CB-42AB-C964-CB4F2059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AE872-3BB6-B359-B2AC-E0C3F3CA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D2EFB-5DF2-3572-95ED-77012A8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DC7A-AB24-4691-8733-0D082F79C1C7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DE710-3752-7559-39DA-C1CEE1B2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F72F-15A9-B833-9ACC-2BF04640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1E77A-E3CB-6F60-D4D8-317FAB3C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6DCB-DF5C-CDFE-5C36-CCB673774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65D6-0CC1-597C-1C0F-6D0697AA6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7951-794C-4D04-95AE-98A0173B443F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02CEB-AFD9-D5FF-052B-A6E63D5B4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6FAD-271C-8CDE-3307-69727D04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1136-B92B-A045-8344-284F6A7D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5AE309-D235-8B44-A45B-13394EF4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4709" y="4666170"/>
            <a:ext cx="6562903" cy="1663058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GB" sz="36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African Legislative Sector</a:t>
            </a:r>
            <a:br>
              <a:rPr lang="en-GB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Collaboration of Parliament and Provincial Legislatures -</a:t>
            </a:r>
            <a:endParaRPr lang="en-US" sz="2900" dirty="0">
              <a:solidFill>
                <a:srgbClr val="AB7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031E96B-E844-026F-C428-0DCB06217C69}"/>
              </a:ext>
            </a:extLst>
          </p:cNvPr>
          <p:cNvSpPr txBox="1">
            <a:spLocks/>
          </p:cNvSpPr>
          <p:nvPr/>
        </p:nvSpPr>
        <p:spPr>
          <a:xfrm>
            <a:off x="3789681" y="5971760"/>
            <a:ext cx="4632960" cy="886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Role and support provided by Legislative Sector Support (LSS)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7-8 August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0A8D26-D2C4-8A5A-D0B7-56003AD2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6C71136-B92B-A045-8344-284F6A7D3AEB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8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791C-1C62-0EB8-368C-A0720D62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12115"/>
            <a:ext cx="9265920" cy="1449388"/>
          </a:xfrm>
        </p:spPr>
        <p:txBody>
          <a:bodyPr/>
          <a:lstStyle/>
          <a:p>
            <a:pPr>
              <a:defRPr/>
            </a:pPr>
            <a:r>
              <a:rPr lang="en-ZA" sz="4000" dirty="0"/>
              <a:t>SALS Legal Basis &amp; Commitment to Collaborate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E9FAC-EDA0-B032-0B73-5703A4A7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61503"/>
            <a:ext cx="9418320" cy="4032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40 of the Constitution - legislative bodies are independent, but interrelated &amp; interdependent </a:t>
            </a:r>
            <a:r>
              <a:rPr lang="en-ZA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(regulated by MoUs, SALS Constitution, Sector Bill in process)</a:t>
            </a:r>
          </a:p>
          <a:p>
            <a:pPr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Adhere to &amp; advance the principles of co-operative government </a:t>
            </a:r>
            <a:r>
              <a:rPr lang="en-ZA" sz="2000" i="1" dirty="0"/>
              <a:t>(not encroach geographical, functional or institutional integrity)</a:t>
            </a:r>
          </a:p>
          <a:p>
            <a:pPr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Legislatures must co-operate with each other in mutual trust &amp; good faith </a:t>
            </a:r>
          </a:p>
          <a:p>
            <a:pPr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aim is to strengthen the Legislative arm of government through       Cooperative Governance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all legislatures continually to serve and enhance democracy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 of the need to collaborate on matters of common interest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common norms and standards based on similar mandates – resulting in similar or aligned programme implementation by legislatures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 greater cooperation and cohesion among institutions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organisations, share and exchange knowledge</a:t>
            </a:r>
          </a:p>
          <a:p>
            <a:pPr marL="0" indent="0">
              <a:buNone/>
              <a:defRPr/>
            </a:pPr>
            <a:endParaRPr lang="en-Z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0040" indent="-320040">
              <a:buFont typeface="Wingdings"/>
              <a:buChar char=""/>
              <a:defRPr/>
            </a:pPr>
            <a:endParaRPr lang="en-ZA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Z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0040" indent="-320040">
              <a:buFont typeface="Wingdings"/>
              <a:buChar char=""/>
              <a:defRPr/>
            </a:pPr>
            <a:endParaRPr lang="en-Z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D1394-D1FC-1E96-D827-D0F68C4D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6C71136-B92B-A045-8344-284F6A7D3AEB}" type="slidenum">
              <a:rPr lang="en-US" smtClean="0"/>
              <a:pPr algn="l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1297-DD48-676B-CE8F-12B9F458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39758"/>
            <a:ext cx="9464038" cy="1325563"/>
          </a:xfrm>
        </p:spPr>
        <p:txBody>
          <a:bodyPr/>
          <a:lstStyle/>
          <a:p>
            <a:pPr>
              <a:defRPr/>
            </a:pPr>
            <a:r>
              <a:rPr lang="en-ZA" sz="4000" dirty="0"/>
              <a:t>           The SA Legislative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29DF-ADC8-6A1A-EAAF-024EF120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988841"/>
            <a:ext cx="9220200" cy="4105275"/>
          </a:xfrm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en-ZA" sz="2200" dirty="0"/>
              <a:t>Collaboration &amp; cooperation of Parliament and Provincial Legislatures -            coordinated through various joint sector structures established.</a:t>
            </a:r>
          </a:p>
          <a:p>
            <a:pPr lvl="2" algn="just">
              <a:defRPr/>
            </a:pPr>
            <a:r>
              <a:rPr lang="en-ZA" sz="2200" dirty="0"/>
              <a:t>Speakers’ Forum SA, Reference Groups (Sub-committees)</a:t>
            </a:r>
          </a:p>
          <a:p>
            <a:pPr lvl="2" algn="just">
              <a:defRPr/>
            </a:pPr>
            <a:r>
              <a:rPr lang="en-ZA" sz="2200" dirty="0"/>
              <a:t>Forum of Secretaries, SALS Clusters &amp; Professional Forums</a:t>
            </a:r>
          </a:p>
          <a:p>
            <a:pPr lvl="2" algn="just">
              <a:defRPr/>
            </a:pPr>
            <a:r>
              <a:rPr lang="en-ZA" sz="2200" dirty="0"/>
              <a:t>Other sector structures – Chair of Chairs Forum, SA   Parliamentary Institute (SAPI), APAC, SALSEO, SALS </a:t>
            </a:r>
          </a:p>
          <a:p>
            <a:pPr marL="914400" lvl="2" indent="0" algn="just">
              <a:buNone/>
              <a:defRPr/>
            </a:pPr>
            <a:r>
              <a:rPr lang="en-ZA" sz="2200" dirty="0"/>
              <a:t>   Bargaining Forum</a:t>
            </a:r>
          </a:p>
          <a:p>
            <a:pPr>
              <a:defRPr/>
            </a:pPr>
            <a:r>
              <a:rPr lang="en-ZA" sz="2200" dirty="0"/>
              <a:t>Coordination, management, technical &amp; secretariat support is provided by the Legislative Sector Support mechanism placed in Parliament</a:t>
            </a:r>
          </a:p>
          <a:p>
            <a:pPr>
              <a:defRPr/>
            </a:pPr>
            <a:r>
              <a:rPr lang="en-ZA" sz="2200" dirty="0"/>
              <a:t>Local Government relations – SALGA President to SF, Secretaries’ level engagement – towards potential integration to sector joint structures</a:t>
            </a:r>
          </a:p>
          <a:p>
            <a:pPr marL="0" indent="0">
              <a:buNone/>
              <a:defRPr/>
            </a:pPr>
            <a:endParaRPr lang="en-ZA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ZA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0040" indent="-320040">
              <a:buFont typeface="Wingdings"/>
              <a:buChar char=""/>
              <a:defRPr/>
            </a:pPr>
            <a:endParaRPr lang="en-ZA" sz="27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0040" indent="-320040">
              <a:buFont typeface="Wingdings"/>
              <a:buChar char=""/>
              <a:defRPr/>
            </a:pPr>
            <a:endParaRPr lang="en-Z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6" descr="SALS Logo.jpg">
            <a:extLst>
              <a:ext uri="{FF2B5EF4-FFF2-40B4-BE49-F238E27FC236}">
                <a16:creationId xmlns:a16="http://schemas.microsoft.com/office/drawing/2014/main" id="{E27E8069-6467-D8BE-35ED-D45FB806E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9" y="203634"/>
            <a:ext cx="1497965" cy="15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366C1-5283-7BDF-BD86-9A07C239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6C71136-B92B-A045-8344-284F6A7D3AEB}" type="slidenum">
              <a:rPr lang="en-US" smtClean="0"/>
              <a:pPr algn="l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222B-6E17-E022-097E-BDCA752F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599" y="387909"/>
            <a:ext cx="6319520" cy="13274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sz="3800" b="1" dirty="0"/>
              <a:t>South African Parliamentary Institute (SAPI)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4F89EBAA-C354-0C03-6597-57DB26B5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45537"/>
            <a:ext cx="9469120" cy="4912463"/>
          </a:xfrm>
        </p:spPr>
        <p:txBody>
          <a:bodyPr vert="horz" lIns="288000" tIns="45720" rIns="91440" bIns="45720" rtlCol="0"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altLang="en-US" sz="2000" dirty="0"/>
              <a:t>The South African Parliamentary Institute was established in Dec 2021, as one of strategic interventions of the Legislative Sector.</a:t>
            </a:r>
          </a:p>
          <a:p>
            <a:pPr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altLang="en-US" sz="2000" dirty="0"/>
              <a:t>To contribute to Sector efforts of building an arm of state that is responsive and positively contributes to the transformational agenda of the country.</a:t>
            </a:r>
          </a:p>
          <a:p>
            <a:pPr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altLang="en-US" sz="2000" dirty="0"/>
              <a:t>Four pillars – Capacity Building; Research &amp; Knowledge Management; Technical &amp; Advisory Services &amp; Alumni Association &amp; Partnerships.</a:t>
            </a:r>
          </a:p>
          <a:p>
            <a:pPr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altLang="en-US" sz="2000" dirty="0"/>
              <a:t>6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Term – establishment &amp; institutionalization phase, amidst Covid-19 restrictions and the fire that gutted Parliament.</a:t>
            </a:r>
          </a:p>
          <a:p>
            <a:pPr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sz="2000" dirty="0">
                <a:latin typeface="Calibri" panose="020F0502020204030204"/>
                <a:cs typeface="+mn-cs"/>
              </a:rPr>
              <a:t>I</a:t>
            </a:r>
            <a:r>
              <a:rPr lang="en-GB" sz="2000" dirty="0"/>
              <a:t>nstrumental in delivering capacity building programmes in the 6</a:t>
            </a:r>
            <a:r>
              <a:rPr lang="en-GB" sz="2000" baseline="30000" dirty="0"/>
              <a:t>th</a:t>
            </a:r>
            <a:r>
              <a:rPr lang="en-GB" sz="2000" dirty="0"/>
              <a:t> Term, key focus for 7</a:t>
            </a:r>
            <a:r>
              <a:rPr lang="en-GB" sz="2000" baseline="30000" dirty="0"/>
              <a:t>th</a:t>
            </a:r>
            <a:r>
              <a:rPr lang="en-GB" sz="2000" dirty="0"/>
              <a:t> Term is to ensure all pillars of the institute are functional.</a:t>
            </a:r>
          </a:p>
          <a:p>
            <a:pPr>
              <a:spcBef>
                <a:spcPts val="1200"/>
              </a:spcBef>
              <a:spcAft>
                <a:spcPts val="200"/>
              </a:spcAft>
              <a:defRPr/>
            </a:pPr>
            <a:r>
              <a:rPr lang="en-GB" sz="2000" dirty="0"/>
              <a:t>SAPI is governed by a board (11 members) appointed by &amp; reporting to the Speakers’ Forum</a:t>
            </a:r>
          </a:p>
          <a:p>
            <a:pPr>
              <a:spcBef>
                <a:spcPts val="1200"/>
              </a:spcBef>
              <a:spcAft>
                <a:spcPts val="200"/>
              </a:spcAft>
              <a:defRPr/>
            </a:pPr>
            <a:r>
              <a:rPr lang="en-GB" sz="2000" dirty="0"/>
              <a:t>Legislative Sector Support provides management, administration &amp; secretariat support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endParaRPr lang="en-ZA" sz="2000" dirty="0"/>
          </a:p>
          <a:p>
            <a:pPr algn="just">
              <a:spcBef>
                <a:spcPts val="1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endParaRPr lang="en-US" altLang="en-US" sz="2000" dirty="0"/>
          </a:p>
          <a:p>
            <a:pPr marL="0" indent="0" algn="just">
              <a:buNone/>
              <a:defRPr/>
            </a:pPr>
            <a:endParaRPr lang="en-GB" altLang="en-US" sz="2000" b="1" dirty="0">
              <a:ea typeface="Batang" panose="02030600000101010101" pitchFamily="18" charset="-127"/>
            </a:endParaRPr>
          </a:p>
          <a:p>
            <a:pPr marL="0" indent="0" algn="just">
              <a:buNone/>
              <a:defRPr/>
            </a:pPr>
            <a:endParaRPr lang="en-US" altLang="en-US" sz="2000" dirty="0">
              <a:ea typeface="Batang" panose="02030600000101010101" pitchFamily="18" charset="-127"/>
            </a:endParaRPr>
          </a:p>
        </p:txBody>
      </p:sp>
      <p:pic>
        <p:nvPicPr>
          <p:cNvPr id="4" name="Picture 3" descr="A logo for a government institute&#10;&#10;Description automatically generated">
            <a:extLst>
              <a:ext uri="{FF2B5EF4-FFF2-40B4-BE49-F238E27FC236}">
                <a16:creationId xmlns:a16="http://schemas.microsoft.com/office/drawing/2014/main" id="{009A5AE8-C721-6DBF-6A40-156681FB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1"/>
            <a:ext cx="3820160" cy="18390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924AF-B613-D8ED-8832-5BE8CC46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6C71136-B92B-A045-8344-284F6A7D3AEB}" type="slidenum">
              <a:rPr lang="en-US" smtClean="0"/>
              <a:pPr algn="l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Committee Specific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9114692" cy="4734243"/>
          </a:xfrm>
        </p:spPr>
        <p:txBody>
          <a:bodyPr>
            <a:normAutofit/>
          </a:bodyPr>
          <a:lstStyle/>
          <a:p>
            <a:r>
              <a:rPr lang="en-US" sz="2000" dirty="0"/>
              <a:t>Chair of Chairs Forum activation (House Chairs NA, NCOP &amp; Chair of Chairs: Provincial Legislatures)</a:t>
            </a:r>
          </a:p>
          <a:p>
            <a:r>
              <a:rPr lang="en-US" sz="2000" dirty="0"/>
              <a:t>Envisaged – Stronger Collaboration of Committees (&amp; Chairs) across Sector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000" dirty="0"/>
              <a:t>Professionalisation of Sector – SA Parliamentary Institute</a:t>
            </a:r>
          </a:p>
          <a:p>
            <a:r>
              <a:rPr lang="en-US" sz="2000" dirty="0"/>
              <a:t>Capacity Development – Orientation &amp; Induction of Members &amp; Committees, long-term &amp; short learning programmes &amp; committee specific skills training, other relevant training – e.g. media handling training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000" dirty="0"/>
              <a:t>Core Business related work – Sector Programmes &amp; Projects on Oversight, PP, Lawmaking &amp; Procedural (Champion sector work in Legislatures)</a:t>
            </a:r>
          </a:p>
          <a:p>
            <a:r>
              <a:rPr lang="en-US" sz="2000" dirty="0"/>
              <a:t>International Relations work – Coordination of SA Delegation to CPA (CWP, SoCATT), SALS-EU relations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BE5CE-C3AE-62A2-BC0D-9C1EBBE9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6C71136-B92B-A045-8344-284F6A7D3AEB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125"/>
            <a:ext cx="922137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Sector Core Business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9062720" cy="4064000"/>
          </a:xfrm>
        </p:spPr>
        <p:txBody>
          <a:bodyPr>
            <a:normAutofit/>
          </a:bodyPr>
          <a:lstStyle/>
          <a:p>
            <a:r>
              <a:rPr lang="en-US" sz="2000" dirty="0"/>
              <a:t>Local Government Role – support to Local Gov, oversight enhancement at Local Gov, SALS-Local Gov relations</a:t>
            </a:r>
          </a:p>
          <a:p>
            <a:r>
              <a:rPr lang="en-US" sz="2000" dirty="0"/>
              <a:t>Oversight Enhancement – SOM assessment &amp; review, Oversight Coordination (3 spheres), Oversight Tools (Oversight Index)</a:t>
            </a:r>
          </a:p>
          <a:p>
            <a:r>
              <a:rPr lang="en-US" sz="2000" dirty="0"/>
              <a:t>Public Participation Enhancement – PP Survey, Involvement of Vulnerable groups, PP Tools (PP Index)</a:t>
            </a:r>
          </a:p>
          <a:p>
            <a:r>
              <a:rPr lang="en-US" sz="2000" dirty="0"/>
              <a:t>Other Sector Interventions – Gender Sensitive budgets – Gender Responsive Budgeting Framework for Sector, Use of Oversight Info from Relevant Bodies, BIMS Knowledge Management System</a:t>
            </a:r>
          </a:p>
          <a:p>
            <a:r>
              <a:rPr lang="en-US" sz="2000" dirty="0"/>
              <a:t>Lawmaking – SALS Bill, FMPPLA amendment &amp; regulations, SALS Integrity Legislative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A4AAD-E5B0-38D4-D7BA-E66D0A9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6C71136-B92B-A045-8344-284F6A7D3AEB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3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F64A-8418-185E-4B5D-4A219D2B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12" y="365760"/>
            <a:ext cx="9819208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3800" dirty="0"/>
              <a:t>Academic &amp; Short Learning Programmes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14DEF286-744B-38B8-AE98-D8F665FE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12" y="1818006"/>
            <a:ext cx="9555048" cy="4674234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lnSpc>
                <a:spcPct val="70000"/>
              </a:lnSpc>
              <a:buNone/>
              <a:defRPr/>
            </a:pPr>
            <a:r>
              <a:rPr lang="en-GB" altLang="en-US" sz="4200" b="1" dirty="0">
                <a:solidFill>
                  <a:srgbClr val="663300"/>
                </a:solidFill>
              </a:rPr>
              <a:t>UNIVERSITY OF WITWATERSRAND</a:t>
            </a:r>
          </a:p>
          <a:p>
            <a:pPr>
              <a:lnSpc>
                <a:spcPct val="70000"/>
              </a:lnSpc>
              <a:defRPr/>
            </a:pPr>
            <a:r>
              <a:rPr lang="en-ZA" altLang="en-US" sz="4200" dirty="0"/>
              <a:t>Graduate Certificate in Governance  </a:t>
            </a: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ZA" altLang="en-US" sz="4200" dirty="0"/>
              <a:t>    and Leadership</a:t>
            </a:r>
          </a:p>
          <a:p>
            <a:pPr>
              <a:lnSpc>
                <a:spcPct val="70000"/>
              </a:lnSpc>
              <a:defRPr/>
            </a:pPr>
            <a:r>
              <a:rPr lang="en-ZA" altLang="en-US" sz="4200" dirty="0">
                <a:solidFill>
                  <a:srgbClr val="000000"/>
                </a:solidFill>
                <a:cs typeface="+mn-cs"/>
              </a:rPr>
              <a:t>Postgraduate Diploma in in </a:t>
            </a: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ZA" altLang="en-US" sz="4200" dirty="0">
                <a:solidFill>
                  <a:srgbClr val="000000"/>
                </a:solidFill>
                <a:cs typeface="+mn-cs"/>
              </a:rPr>
              <a:t>   Governance &amp; Leadership</a:t>
            </a:r>
          </a:p>
          <a:p>
            <a:pPr>
              <a:lnSpc>
                <a:spcPct val="70000"/>
              </a:lnSpc>
              <a:defRPr/>
            </a:pPr>
            <a:r>
              <a:rPr lang="en-ZA" altLang="en-US" sz="4200" dirty="0">
                <a:solidFill>
                  <a:srgbClr val="000000"/>
                </a:solidFill>
              </a:rPr>
              <a:t>Masters of Management - Governance </a:t>
            </a: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ZA" altLang="en-US" sz="4200" dirty="0">
                <a:solidFill>
                  <a:srgbClr val="000000"/>
                </a:solidFill>
              </a:rPr>
              <a:t>   and Leadership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en-ZA" altLang="en-US" sz="4200" dirty="0"/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ZA" altLang="en-US" sz="4200" b="1" dirty="0">
                <a:solidFill>
                  <a:srgbClr val="663300"/>
                </a:solidFill>
              </a:rPr>
              <a:t>UNIVERSITY OF JOHANNESBURG</a:t>
            </a:r>
            <a:r>
              <a:rPr lang="en-ZA" altLang="en-US" sz="4200" dirty="0">
                <a:solidFill>
                  <a:srgbClr val="663300"/>
                </a:solidFill>
              </a:rPr>
              <a:t> </a:t>
            </a:r>
          </a:p>
          <a:p>
            <a:pPr defTabSz="685800" eaLnBrk="0" fontAlgn="base" hangingPunct="0">
              <a:lnSpc>
                <a:spcPct val="70000"/>
              </a:lnSpc>
              <a:spcBef>
                <a:spcPts val="900"/>
              </a:spcBef>
              <a:spcAft>
                <a:spcPts val="150"/>
              </a:spcAft>
              <a:buSzPct val="100000"/>
              <a:defRPr/>
            </a:pPr>
            <a:r>
              <a:rPr lang="en-ZA" altLang="en-US" sz="4200" dirty="0">
                <a:solidFill>
                  <a:srgbClr val="000000"/>
                </a:solidFill>
                <a:cs typeface="+mn-cs"/>
              </a:rPr>
              <a:t>Certificate in Public Policy</a:t>
            </a:r>
            <a:endParaRPr lang="en-ZA" altLang="en-US" sz="4200" dirty="0"/>
          </a:p>
          <a:p>
            <a:pPr>
              <a:lnSpc>
                <a:spcPct val="70000"/>
              </a:lnSpc>
              <a:defRPr/>
            </a:pPr>
            <a:r>
              <a:rPr lang="en-ZA" altLang="en-US" sz="4200" dirty="0">
                <a:solidFill>
                  <a:srgbClr val="000000"/>
                </a:solidFill>
                <a:cs typeface="+mn-cs"/>
              </a:rPr>
              <a:t>Postgraduate Diploma</a:t>
            </a:r>
            <a:r>
              <a:rPr lang="en-ZA" altLang="en-US" sz="4200" dirty="0"/>
              <a:t> in Public Policy</a:t>
            </a: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ZA" altLang="en-US" sz="4200" dirty="0"/>
              <a:t>   and African Studies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en-ZA" altLang="en-US" sz="4200" dirty="0"/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Free online learning available for 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Commonwealth Parliamentary 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Association branches.</a:t>
            </a: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ZA" altLang="en-US" sz="4200" b="1" dirty="0">
                <a:solidFill>
                  <a:srgbClr val="663300"/>
                </a:solidFill>
              </a:rPr>
              <a:t>Short Learning Programmes</a:t>
            </a:r>
            <a:endParaRPr lang="en-ZA" altLang="en-US" sz="4200" dirty="0">
              <a:solidFill>
                <a:srgbClr val="6633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Course in Parliamentary Decorum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Programme in Legislative Process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Programme in Public Participation 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Course in Legislative Drafting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Evidence based policy making course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ICT Programmes (offered in Legislatures)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GB" altLang="en-US" sz="4200" dirty="0"/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Further programmes will be added in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2025 include but not limited to: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Speed reading 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Media handling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Social media training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4200" dirty="0"/>
              <a:t>Public speaking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GB" altLang="en-US" sz="4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78A83-A877-A237-F549-B5CCEB1E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6C71136-B92B-A045-8344-284F6A7D3AEB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4EEA-D8A6-E232-E824-FE7FD258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28" y="347979"/>
            <a:ext cx="9398952" cy="124714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42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Induction Programme for Members</a:t>
            </a:r>
            <a:br>
              <a:rPr lang="en-ZA" sz="2800" dirty="0">
                <a:latin typeface="+mn-lt"/>
              </a:rPr>
            </a:br>
            <a:endParaRPr lang="en-ZA" sz="1000" dirty="0">
              <a:latin typeface="+mn-lt"/>
            </a:endParaRPr>
          </a:p>
        </p:txBody>
      </p:sp>
      <p:sp>
        <p:nvSpPr>
          <p:cNvPr id="29699" name="Text Placeholder 3">
            <a:extLst>
              <a:ext uri="{FF2B5EF4-FFF2-40B4-BE49-F238E27FC236}">
                <a16:creationId xmlns:a16="http://schemas.microsoft.com/office/drawing/2014/main" id="{45EF69CF-05B3-D123-B727-5615EF3C8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4408" y="1595120"/>
            <a:ext cx="6035992" cy="50482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ZA" alt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handbooks</a:t>
            </a: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Module 1: Rules, Practice and Procedure in the House       </a:t>
            </a:r>
          </a:p>
          <a:p>
            <a:pPr>
              <a:spcBef>
                <a:spcPts val="600"/>
              </a:spcBef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Module 2: The Legislative Process</a:t>
            </a:r>
          </a:p>
          <a:p>
            <a:pPr>
              <a:spcBef>
                <a:spcPts val="600"/>
              </a:spcBef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Module 3: Committee Procedures, Practice and Systems    </a:t>
            </a:r>
          </a:p>
          <a:p>
            <a:pPr>
              <a:spcBef>
                <a:spcPts val="600"/>
              </a:spcBef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Module 4: Oversight &amp; Accountability </a:t>
            </a:r>
          </a:p>
          <a:p>
            <a:pPr>
              <a:spcBef>
                <a:spcPts val="600"/>
              </a:spcBef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Module 5: Public Participation                                                  </a:t>
            </a:r>
          </a:p>
          <a:p>
            <a:pPr>
              <a:spcBef>
                <a:spcPts val="600"/>
              </a:spcBef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Module 6: International Relations &amp; Protocol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</a:pPr>
            <a:endParaRPr lang="en-GB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learning materials: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guide 1: 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and law-making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guide 2: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and oversight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guide 3: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and dIplomacy &amp; protocol</a:t>
            </a:r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</a:pPr>
            <a:endParaRPr lang="en-ZA" altLang="en-US" sz="1400" dirty="0"/>
          </a:p>
        </p:txBody>
      </p:sp>
      <p:pic>
        <p:nvPicPr>
          <p:cNvPr id="29700" name="Picture Placeholder 4">
            <a:extLst>
              <a:ext uri="{FF2B5EF4-FFF2-40B4-BE49-F238E27FC236}">
                <a16:creationId xmlns:a16="http://schemas.microsoft.com/office/drawing/2014/main" id="{F8FE8858-FF3A-10B8-227F-E8F2AA5E42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2222"/>
          <a:stretch>
            <a:fillRect/>
          </a:stretch>
        </p:blipFill>
        <p:spPr>
          <a:xfrm>
            <a:off x="4972491" y="3882389"/>
            <a:ext cx="5136709" cy="2760981"/>
          </a:xfrm>
          <a:blipFill dpi="0" rotWithShape="1">
            <a:srcRect t="2222" b="2222"/>
          </a:blip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4FFE8-C8FC-CC9F-D93B-FA85434C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6C71136-B92B-A045-8344-284F6A7D3AEB}" type="slidenum">
              <a:rPr lang="en-US" smtClean="0"/>
              <a:pPr algn="l"/>
              <a:t>8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825</Words>
  <Application>Microsoft Office PowerPoint</Application>
  <PresentationFormat>Widescreen</PresentationFormat>
  <Paragraphs>107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South African Legislative Sector - A Collaboration of Parliament and Provincial Legislatures -</vt:lpstr>
      <vt:lpstr>SALS Legal Basis &amp; Commitment to Collaborate</vt:lpstr>
      <vt:lpstr>           The SA Legislative Sector</vt:lpstr>
      <vt:lpstr>South African Parliamentary Institute (SAPI)</vt:lpstr>
      <vt:lpstr>Committee Specific Matters</vt:lpstr>
      <vt:lpstr>Sector Core Business matters</vt:lpstr>
      <vt:lpstr>Academic &amp; Short Learning Programmes</vt:lpstr>
      <vt:lpstr>Comprehensive Induction Programme for Members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COMES IN HERE</dc:title>
  <dc:creator>vishaal lalla</dc:creator>
  <cp:lastModifiedBy>Ressida Khatoon Begg</cp:lastModifiedBy>
  <cp:revision>7</cp:revision>
  <cp:lastPrinted>2024-08-02T06:56:13Z</cp:lastPrinted>
  <dcterms:created xsi:type="dcterms:W3CDTF">2024-05-28T08:00:46Z</dcterms:created>
  <dcterms:modified xsi:type="dcterms:W3CDTF">2024-08-06T16:15:11Z</dcterms:modified>
</cp:coreProperties>
</file>