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9" r:id="rId4"/>
    <p:sldId id="270" r:id="rId5"/>
    <p:sldId id="279" r:id="rId6"/>
    <p:sldId id="271" r:id="rId7"/>
    <p:sldId id="475" r:id="rId8"/>
    <p:sldId id="263"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86F39-A8AA-4C96-A0FD-E8772CFE96FE}" v="9" dt="2024-08-06T08:00:01.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p:restoredTop sz="96327"/>
  </p:normalViewPr>
  <p:slideViewPr>
    <p:cSldViewPr snapToGrid="0">
      <p:cViewPr varScale="1">
        <p:scale>
          <a:sx n="71" d="100"/>
          <a:sy n="71" d="100"/>
        </p:scale>
        <p:origin x="3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83D52-EB2A-4523-8AAB-2937CB441696}" type="datetimeFigureOut">
              <a:rPr lang="en-ZA" smtClean="0"/>
              <a:t>2024/08/06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B0E6B-C2FB-45A0-BA1C-54C735C89607}" type="slidenum">
              <a:rPr lang="en-ZA" smtClean="0"/>
              <a:t>‹#›</a:t>
            </a:fld>
            <a:endParaRPr lang="en-ZA" dirty="0"/>
          </a:p>
        </p:txBody>
      </p:sp>
    </p:spTree>
    <p:extLst>
      <p:ext uri="{BB962C8B-B14F-4D97-AF65-F5344CB8AC3E}">
        <p14:creationId xmlns:p14="http://schemas.microsoft.com/office/powerpoint/2010/main" val="3065370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sz="1200" dirty="0">
                <a:latin typeface="Bell MT" panose="02020503060305020303" pitchFamily="18" charset="0"/>
                <a:cs typeface="Arial" panose="020B0604020202020204" pitchFamily="34" charset="0"/>
              </a:rPr>
              <a:t>Public participation is one of the hallmarks of a democratic government</a:t>
            </a:r>
          </a:p>
          <a:p>
            <a:pPr marL="0" indent="0">
              <a:buNone/>
              <a:defRPr/>
            </a:pPr>
            <a:endParaRPr lang="en-US" sz="1200" u="sng" dirty="0">
              <a:latin typeface="Bell MT" panose="02020503060305020303" pitchFamily="18" charset="0"/>
              <a:cs typeface="Arial" panose="020B0604020202020204" pitchFamily="34" charset="0"/>
            </a:endParaRPr>
          </a:p>
          <a:p>
            <a:pPr>
              <a:defRPr/>
            </a:pPr>
            <a:r>
              <a:rPr lang="en-US" sz="1200" dirty="0">
                <a:latin typeface="Bell MT" panose="02020503060305020303" pitchFamily="18" charset="0"/>
                <a:cs typeface="Arial" panose="020B0604020202020204" pitchFamily="34" charset="0"/>
              </a:rPr>
              <a:t>South is in a unique position in that public participation is constitutionally entrenched in the country</a:t>
            </a:r>
            <a:r>
              <a:rPr lang="en-US" sz="1200" b="1" dirty="0">
                <a:latin typeface="Bell MT" panose="02020503060305020303" pitchFamily="18" charset="0"/>
                <a:cs typeface="Arial" panose="020B0604020202020204" pitchFamily="34" charset="0"/>
              </a:rPr>
              <a:t> </a:t>
            </a:r>
            <a:r>
              <a:rPr lang="en-US" sz="1200" dirty="0">
                <a:latin typeface="Bell MT" panose="02020503060305020303" pitchFamily="18" charset="0"/>
                <a:cs typeface="Arial" panose="020B0604020202020204" pitchFamily="34" charset="0"/>
              </a:rPr>
              <a:t>and there are mechanisms to ensure that the public is included in all processes of law making</a:t>
            </a:r>
          </a:p>
          <a:p>
            <a:pPr marL="0" indent="0">
              <a:buNone/>
              <a:defRPr/>
            </a:pPr>
            <a:endParaRPr lang="en-US" sz="1200" dirty="0">
              <a:latin typeface="Bell MT" panose="02020503060305020303" pitchFamily="18" charset="0"/>
              <a:cs typeface="Arial" panose="020B0604020202020204" pitchFamily="34" charset="0"/>
            </a:endParaRPr>
          </a:p>
          <a:p>
            <a:pPr>
              <a:defRPr/>
            </a:pPr>
            <a:r>
              <a:rPr lang="en-US" sz="1200" dirty="0">
                <a:latin typeface="Bell MT" panose="02020503060305020303" pitchFamily="18" charset="0"/>
                <a:cs typeface="Arial" panose="020B0604020202020204" pitchFamily="34" charset="0"/>
              </a:rPr>
              <a:t>South African Parliament has sought to increase access and improve the quality of participation through various programmes such as public hearings, petitions, lobbying, submissions, “Taking Parliament to the People” and sectoral engagements</a:t>
            </a:r>
          </a:p>
          <a:p>
            <a:pPr>
              <a:defRPr/>
            </a:pPr>
            <a:endParaRPr lang="en-US" sz="1200" dirty="0">
              <a:latin typeface="Bell MT" panose="02020503060305020303" pitchFamily="18" charset="0"/>
              <a:cs typeface="Arial" panose="020B0604020202020204" pitchFamily="34" charset="0"/>
            </a:endParaRPr>
          </a:p>
          <a:p>
            <a:pPr>
              <a:defRPr/>
            </a:pPr>
            <a:r>
              <a:rPr lang="en-US" sz="1200" dirty="0">
                <a:latin typeface="Bell MT" panose="02020503060305020303" pitchFamily="18" charset="0"/>
                <a:cs typeface="Arial" panose="020B0604020202020204" pitchFamily="34" charset="0"/>
              </a:rPr>
              <a:t>With the aim of deepening participatory democracy, the South African National Parliament has since developed its own Model that seeks to outline and mainstream norms and standards for public participation processes in Parliament</a:t>
            </a:r>
            <a:r>
              <a:rPr lang="en-US" sz="1600" dirty="0">
                <a:latin typeface="Bell MT" panose="02020503060305020303" pitchFamily="18"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8E6C4-4D57-4FE0-AD55-51C2D584C7C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06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95DC-61EB-C533-4972-E9513396FAE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903B667-678E-6E86-65A2-3747F8B96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B1B4984-2E55-9B8F-C5BF-46DCD8957077}"/>
              </a:ext>
            </a:extLst>
          </p:cNvPr>
          <p:cNvSpPr>
            <a:spLocks noGrp="1"/>
          </p:cNvSpPr>
          <p:nvPr>
            <p:ph type="dt" sz="half" idx="10"/>
          </p:nvPr>
        </p:nvSpPr>
        <p:spPr/>
        <p:txBody>
          <a:bodyPr/>
          <a:lstStyle/>
          <a:p>
            <a:fld id="{E0EEF0A5-542F-AA4E-AF5A-50D90151EDB2}" type="datetimeFigureOut">
              <a:rPr lang="en-US" smtClean="0"/>
              <a:t>8/6/2024</a:t>
            </a:fld>
            <a:endParaRPr lang="en-US" dirty="0"/>
          </a:p>
        </p:txBody>
      </p:sp>
      <p:sp>
        <p:nvSpPr>
          <p:cNvPr id="5" name="Footer Placeholder 4">
            <a:extLst>
              <a:ext uri="{FF2B5EF4-FFF2-40B4-BE49-F238E27FC236}">
                <a16:creationId xmlns:a16="http://schemas.microsoft.com/office/drawing/2014/main" id="{269B0A7A-468E-397D-D426-6C911C7545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3EEDB7-AC23-B0FC-BEB0-889B37A8BA99}"/>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428695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3F71-7481-87D9-C779-9FA1EDD229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92464D8-532F-6A9F-69FE-FF4CC270AF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D628E4-76C1-A370-7239-4EEC4B610A04}"/>
              </a:ext>
            </a:extLst>
          </p:cNvPr>
          <p:cNvSpPr>
            <a:spLocks noGrp="1"/>
          </p:cNvSpPr>
          <p:nvPr>
            <p:ph type="dt" sz="half" idx="10"/>
          </p:nvPr>
        </p:nvSpPr>
        <p:spPr/>
        <p:txBody>
          <a:bodyPr/>
          <a:lstStyle/>
          <a:p>
            <a:fld id="{E0EEF0A5-542F-AA4E-AF5A-50D90151EDB2}" type="datetimeFigureOut">
              <a:rPr lang="en-US" smtClean="0"/>
              <a:t>8/6/2024</a:t>
            </a:fld>
            <a:endParaRPr lang="en-US" dirty="0"/>
          </a:p>
        </p:txBody>
      </p:sp>
      <p:sp>
        <p:nvSpPr>
          <p:cNvPr id="5" name="Footer Placeholder 4">
            <a:extLst>
              <a:ext uri="{FF2B5EF4-FFF2-40B4-BE49-F238E27FC236}">
                <a16:creationId xmlns:a16="http://schemas.microsoft.com/office/drawing/2014/main" id="{A80E28AA-52BE-35CA-2CCF-2B5536A2C2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F800F8-8846-43F4-63BC-FA8BA07AC95A}"/>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48622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D732E3-92A5-7033-A989-EFF6E625617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1465CA8-2B2B-7ED0-76A6-F082C7543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7D902A-DFCA-5D84-C709-B47C95D4ACD4}"/>
              </a:ext>
            </a:extLst>
          </p:cNvPr>
          <p:cNvSpPr>
            <a:spLocks noGrp="1"/>
          </p:cNvSpPr>
          <p:nvPr>
            <p:ph type="dt" sz="half" idx="10"/>
          </p:nvPr>
        </p:nvSpPr>
        <p:spPr/>
        <p:txBody>
          <a:bodyPr/>
          <a:lstStyle/>
          <a:p>
            <a:fld id="{E0EEF0A5-542F-AA4E-AF5A-50D90151EDB2}" type="datetimeFigureOut">
              <a:rPr lang="en-US" smtClean="0"/>
              <a:t>8/6/2024</a:t>
            </a:fld>
            <a:endParaRPr lang="en-US" dirty="0"/>
          </a:p>
        </p:txBody>
      </p:sp>
      <p:sp>
        <p:nvSpPr>
          <p:cNvPr id="5" name="Footer Placeholder 4">
            <a:extLst>
              <a:ext uri="{FF2B5EF4-FFF2-40B4-BE49-F238E27FC236}">
                <a16:creationId xmlns:a16="http://schemas.microsoft.com/office/drawing/2014/main" id="{E3A93746-C577-D4B8-ABBA-E9A4F0B95F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BDCCDC-2079-A392-9169-BF7BAB27B97B}"/>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264649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52D4-C586-6CDA-C6E9-49E3C6127410}"/>
              </a:ext>
            </a:extLst>
          </p:cNvPr>
          <p:cNvSpPr>
            <a:spLocks noGrp="1"/>
          </p:cNvSpPr>
          <p:nvPr>
            <p:ph type="title" hasCustomPrompt="1"/>
          </p:nvPr>
        </p:nvSpPr>
        <p:spPr>
          <a:xfrm>
            <a:off x="838201" y="365125"/>
            <a:ext cx="9114692" cy="1325563"/>
          </a:xfrm>
        </p:spPr>
        <p:txBody>
          <a:bodyPr>
            <a:normAutofit/>
          </a:bodyPr>
          <a:lstStyle>
            <a:lvl1pPr>
              <a:defRPr sz="3200" b="1" i="0">
                <a:solidFill>
                  <a:srgbClr val="AB7942"/>
                </a:solidFill>
                <a:latin typeface="Arial" panose="020B0604020202020204" pitchFamily="34" charset="0"/>
                <a:cs typeface="Arial" panose="020B0604020202020204" pitchFamily="34" charset="0"/>
              </a:defRPr>
            </a:lvl1pPr>
          </a:lstStyle>
          <a:p>
            <a:r>
              <a:rPr lang="en-GB" dirty="0"/>
              <a:t>HEADING COMES IN HERE</a:t>
            </a:r>
            <a:endParaRPr lang="en-US" dirty="0"/>
          </a:p>
        </p:txBody>
      </p:sp>
      <p:sp>
        <p:nvSpPr>
          <p:cNvPr id="3" name="Content Placeholder 2">
            <a:extLst>
              <a:ext uri="{FF2B5EF4-FFF2-40B4-BE49-F238E27FC236}">
                <a16:creationId xmlns:a16="http://schemas.microsoft.com/office/drawing/2014/main" id="{6ECA4F34-B81A-2293-1C6C-5C997FB363B8}"/>
              </a:ext>
            </a:extLst>
          </p:cNvPr>
          <p:cNvSpPr>
            <a:spLocks noGrp="1"/>
          </p:cNvSpPr>
          <p:nvPr>
            <p:ph idx="1"/>
          </p:nvPr>
        </p:nvSpPr>
        <p:spPr>
          <a:xfrm>
            <a:off x="838200" y="1825625"/>
            <a:ext cx="911469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C5489D3-B95E-0674-D244-57EE02CE4C74}"/>
              </a:ext>
            </a:extLst>
          </p:cNvPr>
          <p:cNvSpPr>
            <a:spLocks noGrp="1"/>
          </p:cNvSpPr>
          <p:nvPr>
            <p:ph type="dt" sz="half" idx="10"/>
          </p:nvPr>
        </p:nvSpPr>
        <p:spPr/>
        <p:txBody>
          <a:bodyPr/>
          <a:lstStyle/>
          <a:p>
            <a:fld id="{E0EEF0A5-542F-AA4E-AF5A-50D90151EDB2}" type="datetimeFigureOut">
              <a:rPr lang="en-US" smtClean="0"/>
              <a:t>8/6/2024</a:t>
            </a:fld>
            <a:endParaRPr lang="en-US" dirty="0"/>
          </a:p>
        </p:txBody>
      </p:sp>
      <p:sp>
        <p:nvSpPr>
          <p:cNvPr id="5" name="Footer Placeholder 4">
            <a:extLst>
              <a:ext uri="{FF2B5EF4-FFF2-40B4-BE49-F238E27FC236}">
                <a16:creationId xmlns:a16="http://schemas.microsoft.com/office/drawing/2014/main" id="{C5922AA7-233A-A734-D932-6D21EC304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80182D-A950-4313-5F84-6C4E06B473AC}"/>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41939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387B-C033-F03C-F596-22E2847C64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4D4AAE-202F-1B9C-E7FC-83B619DA93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8E3DAE-539A-0870-9769-D7B8D4DA4B0A}"/>
              </a:ext>
            </a:extLst>
          </p:cNvPr>
          <p:cNvSpPr>
            <a:spLocks noGrp="1"/>
          </p:cNvSpPr>
          <p:nvPr>
            <p:ph type="dt" sz="half" idx="10"/>
          </p:nvPr>
        </p:nvSpPr>
        <p:spPr/>
        <p:txBody>
          <a:bodyPr/>
          <a:lstStyle/>
          <a:p>
            <a:fld id="{E0EEF0A5-542F-AA4E-AF5A-50D90151EDB2}" type="datetimeFigureOut">
              <a:rPr lang="en-US" smtClean="0"/>
              <a:t>8/6/2024</a:t>
            </a:fld>
            <a:endParaRPr lang="en-US" dirty="0"/>
          </a:p>
        </p:txBody>
      </p:sp>
      <p:sp>
        <p:nvSpPr>
          <p:cNvPr id="5" name="Footer Placeholder 4">
            <a:extLst>
              <a:ext uri="{FF2B5EF4-FFF2-40B4-BE49-F238E27FC236}">
                <a16:creationId xmlns:a16="http://schemas.microsoft.com/office/drawing/2014/main" id="{E62FACC5-2A11-F23C-9FAF-8FE578EC2A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17F098-CF75-3751-0D4A-54A9B6453280}"/>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85673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46EC-30EA-2C60-9E36-C88D74E32D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1AD8D0-4BED-11F9-597B-A86B8B90117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7C6BE93-CF57-5940-A413-5FF69955923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4E01A54-D32C-071C-BB65-A53E04CD37EB}"/>
              </a:ext>
            </a:extLst>
          </p:cNvPr>
          <p:cNvSpPr>
            <a:spLocks noGrp="1"/>
          </p:cNvSpPr>
          <p:nvPr>
            <p:ph type="dt" sz="half" idx="10"/>
          </p:nvPr>
        </p:nvSpPr>
        <p:spPr/>
        <p:txBody>
          <a:bodyPr/>
          <a:lstStyle/>
          <a:p>
            <a:fld id="{E0EEF0A5-542F-AA4E-AF5A-50D90151EDB2}" type="datetimeFigureOut">
              <a:rPr lang="en-US" smtClean="0"/>
              <a:t>8/6/2024</a:t>
            </a:fld>
            <a:endParaRPr lang="en-US" dirty="0"/>
          </a:p>
        </p:txBody>
      </p:sp>
      <p:sp>
        <p:nvSpPr>
          <p:cNvPr id="6" name="Footer Placeholder 5">
            <a:extLst>
              <a:ext uri="{FF2B5EF4-FFF2-40B4-BE49-F238E27FC236}">
                <a16:creationId xmlns:a16="http://schemas.microsoft.com/office/drawing/2014/main" id="{34CC4995-92A7-2E9D-1967-DDA7947C91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61F726-363B-4B33-09DD-2E3E53F71ECE}"/>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364881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4DA2-C033-5FC6-BFDF-966FA1FDD64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6C9F618-0A00-B9D4-93F9-EEFC10A0B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E7918E-5692-BFE5-6964-350D8995A48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15B8825-138D-3763-8F77-7EC302C759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0FF4104-2338-3229-A8DA-03DCC12659F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30C668A-B249-59C3-8CFE-6D6124717FEE}"/>
              </a:ext>
            </a:extLst>
          </p:cNvPr>
          <p:cNvSpPr>
            <a:spLocks noGrp="1"/>
          </p:cNvSpPr>
          <p:nvPr>
            <p:ph type="dt" sz="half" idx="10"/>
          </p:nvPr>
        </p:nvSpPr>
        <p:spPr/>
        <p:txBody>
          <a:bodyPr/>
          <a:lstStyle/>
          <a:p>
            <a:fld id="{E0EEF0A5-542F-AA4E-AF5A-50D90151EDB2}" type="datetimeFigureOut">
              <a:rPr lang="en-US" smtClean="0"/>
              <a:t>8/6/2024</a:t>
            </a:fld>
            <a:endParaRPr lang="en-US" dirty="0"/>
          </a:p>
        </p:txBody>
      </p:sp>
      <p:sp>
        <p:nvSpPr>
          <p:cNvPr id="8" name="Footer Placeholder 7">
            <a:extLst>
              <a:ext uri="{FF2B5EF4-FFF2-40B4-BE49-F238E27FC236}">
                <a16:creationId xmlns:a16="http://schemas.microsoft.com/office/drawing/2014/main" id="{91B06920-A088-C943-DEDC-6FE33372200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1C5E20-5594-308F-4644-369E6EB06429}"/>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51972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A4E9-981E-A3C8-B845-EA5B9302293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D25A4D5-2307-A353-7698-E79CE81F6BB4}"/>
              </a:ext>
            </a:extLst>
          </p:cNvPr>
          <p:cNvSpPr>
            <a:spLocks noGrp="1"/>
          </p:cNvSpPr>
          <p:nvPr>
            <p:ph type="dt" sz="half" idx="10"/>
          </p:nvPr>
        </p:nvSpPr>
        <p:spPr/>
        <p:txBody>
          <a:bodyPr/>
          <a:lstStyle/>
          <a:p>
            <a:fld id="{E0EEF0A5-542F-AA4E-AF5A-50D90151EDB2}" type="datetimeFigureOut">
              <a:rPr lang="en-US" smtClean="0"/>
              <a:t>8/6/2024</a:t>
            </a:fld>
            <a:endParaRPr lang="en-US" dirty="0"/>
          </a:p>
        </p:txBody>
      </p:sp>
      <p:sp>
        <p:nvSpPr>
          <p:cNvPr id="4" name="Footer Placeholder 3">
            <a:extLst>
              <a:ext uri="{FF2B5EF4-FFF2-40B4-BE49-F238E27FC236}">
                <a16:creationId xmlns:a16="http://schemas.microsoft.com/office/drawing/2014/main" id="{834748CC-6308-CC95-7AEA-9506A8B08B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CFF9E5-7D5A-3C83-472F-86C844E44EC8}"/>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331648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56BC18-183D-9AD1-FF42-D2F1FE019520}"/>
              </a:ext>
            </a:extLst>
          </p:cNvPr>
          <p:cNvSpPr>
            <a:spLocks noGrp="1"/>
          </p:cNvSpPr>
          <p:nvPr>
            <p:ph type="dt" sz="half" idx="10"/>
          </p:nvPr>
        </p:nvSpPr>
        <p:spPr/>
        <p:txBody>
          <a:bodyPr/>
          <a:lstStyle/>
          <a:p>
            <a:fld id="{E0EEF0A5-542F-AA4E-AF5A-50D90151EDB2}" type="datetimeFigureOut">
              <a:rPr lang="en-US" smtClean="0"/>
              <a:t>8/6/2024</a:t>
            </a:fld>
            <a:endParaRPr lang="en-US" dirty="0"/>
          </a:p>
        </p:txBody>
      </p:sp>
      <p:sp>
        <p:nvSpPr>
          <p:cNvPr id="3" name="Footer Placeholder 2">
            <a:extLst>
              <a:ext uri="{FF2B5EF4-FFF2-40B4-BE49-F238E27FC236}">
                <a16:creationId xmlns:a16="http://schemas.microsoft.com/office/drawing/2014/main" id="{D4530233-A9FD-2696-2D87-14F64A299B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FF10F5A-9409-3379-A868-F1CE3B1E2211}"/>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19066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E5C0-FC42-79EF-65FA-6A7D5F60A9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C22C95-6C7B-DC09-4805-152B0E7B3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25DB5A2-F0C2-98FA-A987-38AAE5FF8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2DCBA9-3961-DB51-D5D3-8A51901DDDCE}"/>
              </a:ext>
            </a:extLst>
          </p:cNvPr>
          <p:cNvSpPr>
            <a:spLocks noGrp="1"/>
          </p:cNvSpPr>
          <p:nvPr>
            <p:ph type="dt" sz="half" idx="10"/>
          </p:nvPr>
        </p:nvSpPr>
        <p:spPr/>
        <p:txBody>
          <a:bodyPr/>
          <a:lstStyle/>
          <a:p>
            <a:fld id="{E0EEF0A5-542F-AA4E-AF5A-50D90151EDB2}" type="datetimeFigureOut">
              <a:rPr lang="en-US" smtClean="0"/>
              <a:t>8/6/2024</a:t>
            </a:fld>
            <a:endParaRPr lang="en-US" dirty="0"/>
          </a:p>
        </p:txBody>
      </p:sp>
      <p:sp>
        <p:nvSpPr>
          <p:cNvPr id="6" name="Footer Placeholder 5">
            <a:extLst>
              <a:ext uri="{FF2B5EF4-FFF2-40B4-BE49-F238E27FC236}">
                <a16:creationId xmlns:a16="http://schemas.microsoft.com/office/drawing/2014/main" id="{F0698EDA-4AEB-4FB0-DF18-D22590C84F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82A9DE-2D77-C024-9085-2758C9265327}"/>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129494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6E0B-2C83-2C17-92F5-A6EC476377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DAD9D1-64CB-42AB-C964-CB4F2059D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3EAE872-3BB6-B359-B2AC-E0C3F3CA2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4D2EFB-5DF2-3572-95ED-77012A8BA231}"/>
              </a:ext>
            </a:extLst>
          </p:cNvPr>
          <p:cNvSpPr>
            <a:spLocks noGrp="1"/>
          </p:cNvSpPr>
          <p:nvPr>
            <p:ph type="dt" sz="half" idx="10"/>
          </p:nvPr>
        </p:nvSpPr>
        <p:spPr/>
        <p:txBody>
          <a:bodyPr/>
          <a:lstStyle/>
          <a:p>
            <a:fld id="{E0EEF0A5-542F-AA4E-AF5A-50D90151EDB2}" type="datetimeFigureOut">
              <a:rPr lang="en-US" smtClean="0"/>
              <a:t>8/6/2024</a:t>
            </a:fld>
            <a:endParaRPr lang="en-US" dirty="0"/>
          </a:p>
        </p:txBody>
      </p:sp>
      <p:sp>
        <p:nvSpPr>
          <p:cNvPr id="6" name="Footer Placeholder 5">
            <a:extLst>
              <a:ext uri="{FF2B5EF4-FFF2-40B4-BE49-F238E27FC236}">
                <a16:creationId xmlns:a16="http://schemas.microsoft.com/office/drawing/2014/main" id="{742DE710-3752-7559-39DA-C1CEE1B24D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0CF72F-15A9-B833-9ACC-2BF0464064DA}"/>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334723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1E77A-E3CB-6F60-D4D8-317FAB3CE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AA36DCB-DF5C-CDFE-5C36-CCB673774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D165D6-0CC1-597C-1C0F-6D0697AA6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EF0A5-542F-AA4E-AF5A-50D90151EDB2}" type="datetimeFigureOut">
              <a:rPr lang="en-US" smtClean="0"/>
              <a:t>8/6/2024</a:t>
            </a:fld>
            <a:endParaRPr lang="en-US" dirty="0"/>
          </a:p>
        </p:txBody>
      </p:sp>
      <p:sp>
        <p:nvSpPr>
          <p:cNvPr id="5" name="Footer Placeholder 4">
            <a:extLst>
              <a:ext uri="{FF2B5EF4-FFF2-40B4-BE49-F238E27FC236}">
                <a16:creationId xmlns:a16="http://schemas.microsoft.com/office/drawing/2014/main" id="{A3C02CEB-AFD9-D5FF-052B-A6E63D5B4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BB6FAD-271C-8CDE-3307-69727D048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71136-B92B-A045-8344-284F6A7D3AEB}" type="slidenum">
              <a:rPr lang="en-US" smtClean="0"/>
              <a:t>‹#›</a:t>
            </a:fld>
            <a:endParaRPr lang="en-US" dirty="0"/>
          </a:p>
        </p:txBody>
      </p:sp>
    </p:spTree>
    <p:extLst>
      <p:ext uri="{BB962C8B-B14F-4D97-AF65-F5344CB8AC3E}">
        <p14:creationId xmlns:p14="http://schemas.microsoft.com/office/powerpoint/2010/main" val="84225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9.png"/><Relationship Id="rId12"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g"/><Relationship Id="rId11" Type="http://schemas.openxmlformats.org/officeDocument/2006/relationships/image" Target="../media/image13.png"/><Relationship Id="rId5" Type="http://schemas.microsoft.com/office/2007/relationships/hdphoto" Target="../media/hdphoto1.wdp"/><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mailto:ttwalo@parliament.gov.za" TargetMode="External"/><Relationship Id="rId7" Type="http://schemas.openxmlformats.org/officeDocument/2006/relationships/image" Target="../media/image18.png"/><Relationship Id="rId2" Type="http://schemas.openxmlformats.org/officeDocument/2006/relationships/hyperlink" Target="mailto:rbegg@parliament.gov.za" TargetMode="Externa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mailto:bsimons@parliament.gov.za" TargetMode="External"/><Relationship Id="rId4" Type="http://schemas.openxmlformats.org/officeDocument/2006/relationships/hyperlink" Target="mailto:zhlatshwayo@parliament.gov.z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5AE309-D235-8B44-A45B-13394EF47A59}"/>
              </a:ext>
            </a:extLst>
          </p:cNvPr>
          <p:cNvSpPr>
            <a:spLocks noGrp="1"/>
          </p:cNvSpPr>
          <p:nvPr>
            <p:ph type="ctrTitle"/>
          </p:nvPr>
        </p:nvSpPr>
        <p:spPr>
          <a:xfrm>
            <a:off x="2814547" y="3236259"/>
            <a:ext cx="6562903" cy="2501153"/>
          </a:xfrm>
          <a:prstGeom prst="rect">
            <a:avLst/>
          </a:prstGeom>
        </p:spPr>
        <p:txBody>
          <a:bodyPr anchor="t">
            <a:normAutofit/>
          </a:bodyPr>
          <a:lstStyle/>
          <a:p>
            <a:r>
              <a:rPr lang="en-US" sz="3600" b="1" dirty="0">
                <a:solidFill>
                  <a:srgbClr val="AB7942"/>
                </a:solidFill>
                <a:latin typeface="Arial" panose="020B0604020202020204" pitchFamily="34" charset="0"/>
                <a:cs typeface="Arial" panose="020B0604020202020204" pitchFamily="34" charset="0"/>
              </a:rPr>
              <a:t>CORE BUSINESS SUPPORT DIVISION </a:t>
            </a:r>
            <a:br>
              <a:rPr lang="en-US" sz="3600" b="1" dirty="0">
                <a:solidFill>
                  <a:srgbClr val="AB7942"/>
                </a:solidFill>
                <a:latin typeface="Arial" panose="020B0604020202020204" pitchFamily="34" charset="0"/>
                <a:cs typeface="Arial" panose="020B0604020202020204" pitchFamily="34" charset="0"/>
              </a:rPr>
            </a:br>
            <a:r>
              <a:rPr lang="en-US" sz="3600" b="1" dirty="0">
                <a:solidFill>
                  <a:srgbClr val="AB7942"/>
                </a:solidFill>
                <a:latin typeface="Arial" panose="020B0604020202020204" pitchFamily="34" charset="0"/>
                <a:cs typeface="Arial" panose="020B0604020202020204" pitchFamily="34" charset="0"/>
              </a:rPr>
              <a:t>SUPPORT SERVICE TO COMMITTEES</a:t>
            </a:r>
          </a:p>
        </p:txBody>
      </p:sp>
      <p:sp>
        <p:nvSpPr>
          <p:cNvPr id="8" name="Subtitle 2">
            <a:extLst>
              <a:ext uri="{FF2B5EF4-FFF2-40B4-BE49-F238E27FC236}">
                <a16:creationId xmlns:a16="http://schemas.microsoft.com/office/drawing/2014/main" id="{6031E96B-E844-026F-C428-0DCB06217C69}"/>
              </a:ext>
            </a:extLst>
          </p:cNvPr>
          <p:cNvSpPr txBox="1">
            <a:spLocks/>
          </p:cNvSpPr>
          <p:nvPr/>
        </p:nvSpPr>
        <p:spPr>
          <a:xfrm>
            <a:off x="2814547" y="5522259"/>
            <a:ext cx="5917077" cy="85265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latin typeface="Arial" panose="020B0604020202020204" pitchFamily="34" charset="0"/>
                <a:cs typeface="Arial" panose="020B0604020202020204" pitchFamily="34" charset="0"/>
              </a:rPr>
              <a:t>NATIONAL ASSEMBLY ELECTED COMMITTEE CHAIRPERSONS’ INDUCTION</a:t>
            </a:r>
          </a:p>
          <a:p>
            <a:pPr marL="0" indent="0" algn="ctr">
              <a:buFont typeface="Arial" panose="020B0604020202020204" pitchFamily="34" charset="0"/>
              <a:buNone/>
            </a:pPr>
            <a:r>
              <a:rPr lang="en-US" sz="2000" b="1" dirty="0">
                <a:latin typeface="Arial" panose="020B0604020202020204" pitchFamily="34" charset="0"/>
                <a:cs typeface="Arial" panose="020B0604020202020204" pitchFamily="34" charset="0"/>
              </a:rPr>
              <a:t>7-8 AUGUST 2024, SANDTON</a:t>
            </a:r>
          </a:p>
        </p:txBody>
      </p:sp>
    </p:spTree>
    <p:extLst>
      <p:ext uri="{BB962C8B-B14F-4D97-AF65-F5344CB8AC3E}">
        <p14:creationId xmlns:p14="http://schemas.microsoft.com/office/powerpoint/2010/main" val="63358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p:txBody>
          <a:bodyPr/>
          <a:lstStyle/>
          <a:p>
            <a:r>
              <a:rPr lang="en-US" dirty="0"/>
              <a:t>CORE BUSINESS BRANCH</a:t>
            </a:r>
          </a:p>
        </p:txBody>
      </p:sp>
      <p:pic>
        <p:nvPicPr>
          <p:cNvPr id="4" name="Content Placeholder 3">
            <a:extLst>
              <a:ext uri="{FF2B5EF4-FFF2-40B4-BE49-F238E27FC236}">
                <a16:creationId xmlns:a16="http://schemas.microsoft.com/office/drawing/2014/main" id="{D5A9CFE9-FF42-7A91-76E7-A30E4309A8F2}"/>
              </a:ext>
            </a:extLst>
          </p:cNvPr>
          <p:cNvPicPr>
            <a:picLocks noGrp="1" noChangeAspect="1"/>
          </p:cNvPicPr>
          <p:nvPr>
            <p:ph idx="1"/>
          </p:nvPr>
        </p:nvPicPr>
        <p:blipFill>
          <a:blip r:embed="rId2"/>
          <a:stretch>
            <a:fillRect/>
          </a:stretch>
        </p:blipFill>
        <p:spPr>
          <a:xfrm>
            <a:off x="73572" y="1798731"/>
            <a:ext cx="10226566" cy="4984126"/>
          </a:xfrm>
          <a:prstGeom prst="rect">
            <a:avLst/>
          </a:prstGeom>
        </p:spPr>
      </p:pic>
      <p:sp>
        <p:nvSpPr>
          <p:cNvPr id="5" name="Oval 4">
            <a:extLst>
              <a:ext uri="{FF2B5EF4-FFF2-40B4-BE49-F238E27FC236}">
                <a16:creationId xmlns:a16="http://schemas.microsoft.com/office/drawing/2014/main" id="{8F466683-7E1F-3126-A93D-0438964A4BF6}"/>
              </a:ext>
            </a:extLst>
          </p:cNvPr>
          <p:cNvSpPr/>
          <p:nvPr/>
        </p:nvSpPr>
        <p:spPr>
          <a:xfrm>
            <a:off x="8095129" y="4563035"/>
            <a:ext cx="1272989" cy="1201271"/>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ZA" b="1" dirty="0">
                <a:solidFill>
                  <a:schemeClr val="tx1"/>
                </a:solidFill>
              </a:rPr>
              <a:t>OISD</a:t>
            </a:r>
          </a:p>
        </p:txBody>
      </p:sp>
    </p:spTree>
    <p:extLst>
      <p:ext uri="{BB962C8B-B14F-4D97-AF65-F5344CB8AC3E}">
        <p14:creationId xmlns:p14="http://schemas.microsoft.com/office/powerpoint/2010/main" val="1882228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38" y="465141"/>
            <a:ext cx="7810500" cy="1170779"/>
          </a:xfrm>
        </p:spPr>
        <p:txBody>
          <a:bodyPr>
            <a:normAutofit/>
          </a:bodyPr>
          <a:lstStyle/>
          <a:p>
            <a:pPr algn="ctr"/>
            <a:r>
              <a:rPr lang="en-US" sz="3600" dirty="0"/>
              <a:t>Purpose</a:t>
            </a:r>
          </a:p>
        </p:txBody>
      </p:sp>
      <p:sp>
        <p:nvSpPr>
          <p:cNvPr id="3" name="Content Placeholder 2"/>
          <p:cNvSpPr>
            <a:spLocks noGrp="1"/>
          </p:cNvSpPr>
          <p:nvPr>
            <p:ph idx="1"/>
          </p:nvPr>
        </p:nvSpPr>
        <p:spPr>
          <a:xfrm>
            <a:off x="770965" y="1470212"/>
            <a:ext cx="9181927" cy="4706751"/>
          </a:xfrm>
        </p:spPr>
        <p:txBody>
          <a:bodyPr>
            <a:noAutofit/>
          </a:bodyPr>
          <a:lstStyle/>
          <a:p>
            <a:pPr algn="just">
              <a:lnSpc>
                <a:spcPct val="150000"/>
              </a:lnSpc>
            </a:pPr>
            <a:r>
              <a:rPr lang="en-ZA" sz="1600" dirty="0">
                <a:latin typeface="Arial" panose="020B0604020202020204" pitchFamily="34" charset="0"/>
                <a:ea typeface="Times New Roman" panose="02020603050405020304" pitchFamily="18" charset="0"/>
              </a:rPr>
              <a:t>Core Business Support Division (CBS) </a:t>
            </a:r>
            <a:r>
              <a:rPr lang="en-ZA" sz="1600" dirty="0">
                <a:ea typeface="Times New Roman" panose="02020603050405020304" pitchFamily="18" charset="0"/>
              </a:rPr>
              <a:t>supports the core mandates of Parliament namely law-making, oversight, public participation, cooperative government and international engagement.</a:t>
            </a:r>
            <a:endParaRPr lang="en-ZA" sz="1600" dirty="0">
              <a:latin typeface="Arial" panose="020B0604020202020204" pitchFamily="34" charset="0"/>
              <a:ea typeface="Times New Roman" panose="02020603050405020304" pitchFamily="18" charset="0"/>
            </a:endParaRPr>
          </a:p>
          <a:p>
            <a:pPr algn="just">
              <a:lnSpc>
                <a:spcPct val="150000"/>
              </a:lnSpc>
            </a:pPr>
            <a:r>
              <a:rPr lang="en-ZA" sz="1600" dirty="0">
                <a:latin typeface="Arial" panose="020B0604020202020204" pitchFamily="34" charset="0"/>
                <a:ea typeface="Times New Roman" panose="02020603050405020304" pitchFamily="18" charset="0"/>
              </a:rPr>
              <a:t>The </a:t>
            </a:r>
            <a:r>
              <a:rPr lang="en-ZA" sz="1600" dirty="0">
                <a:ea typeface="Times New Roman" panose="02020603050405020304" pitchFamily="18" charset="0"/>
              </a:rPr>
              <a:t>Division </a:t>
            </a:r>
            <a:r>
              <a:rPr lang="en-ZA" sz="1600" dirty="0">
                <a:latin typeface="Arial" panose="020B0604020202020204" pitchFamily="34" charset="0"/>
                <a:ea typeface="Times New Roman" panose="02020603050405020304" pitchFamily="18" charset="0"/>
              </a:rPr>
              <a:t>provides:</a:t>
            </a:r>
          </a:p>
          <a:p>
            <a:pPr lvl="1" algn="just">
              <a:lnSpc>
                <a:spcPct val="150000"/>
              </a:lnSpc>
            </a:pPr>
            <a:r>
              <a:rPr lang="en-ZA" sz="1600" dirty="0">
                <a:latin typeface="Arial" panose="020B0604020202020204" pitchFamily="34" charset="0"/>
                <a:ea typeface="Times New Roman" panose="02020603050405020304" pitchFamily="18" charset="0"/>
              </a:rPr>
              <a:t>Procedural advice, </a:t>
            </a:r>
          </a:p>
          <a:p>
            <a:pPr lvl="1" algn="just">
              <a:lnSpc>
                <a:spcPct val="150000"/>
              </a:lnSpc>
            </a:pPr>
            <a:r>
              <a:rPr lang="en-ZA" sz="1600" dirty="0">
                <a:latin typeface="Arial" panose="020B0604020202020204" pitchFamily="34" charset="0"/>
                <a:ea typeface="Times New Roman" panose="02020603050405020304" pitchFamily="18" charset="0"/>
              </a:rPr>
              <a:t>Content support, </a:t>
            </a:r>
          </a:p>
          <a:p>
            <a:pPr lvl="1" algn="just">
              <a:lnSpc>
                <a:spcPct val="150000"/>
              </a:lnSpc>
            </a:pPr>
            <a:r>
              <a:rPr lang="en-ZA" sz="1600" dirty="0">
                <a:latin typeface="Arial" panose="020B0604020202020204" pitchFamily="34" charset="0"/>
                <a:ea typeface="Times New Roman" panose="02020603050405020304" pitchFamily="18" charset="0"/>
              </a:rPr>
              <a:t>Secretarial support</a:t>
            </a:r>
          </a:p>
          <a:p>
            <a:pPr lvl="1" algn="just">
              <a:lnSpc>
                <a:spcPct val="150000"/>
              </a:lnSpc>
            </a:pPr>
            <a:r>
              <a:rPr lang="en-ZA" sz="1600" dirty="0">
                <a:latin typeface="Arial" panose="020B0604020202020204" pitchFamily="34" charset="0"/>
                <a:ea typeface="Times New Roman" panose="02020603050405020304" pitchFamily="18" charset="0"/>
              </a:rPr>
              <a:t>Logistical support; and </a:t>
            </a:r>
          </a:p>
          <a:p>
            <a:pPr lvl="1" algn="just">
              <a:lnSpc>
                <a:spcPct val="150000"/>
              </a:lnSpc>
            </a:pPr>
            <a:r>
              <a:rPr lang="en-ZA" sz="1600" dirty="0">
                <a:ea typeface="Times New Roman" panose="02020603050405020304" pitchFamily="18" charset="0"/>
              </a:rPr>
              <a:t>Conduit to </a:t>
            </a:r>
            <a:r>
              <a:rPr lang="en-ZA" sz="1600" dirty="0">
                <a:latin typeface="Arial" panose="020B0604020202020204" pitchFamily="34" charset="0"/>
                <a:ea typeface="Times New Roman" panose="02020603050405020304" pitchFamily="18" charset="0"/>
              </a:rPr>
              <a:t>Leader of Government Business  </a:t>
            </a:r>
          </a:p>
          <a:p>
            <a:pPr marL="457200" lvl="1" indent="0" algn="just">
              <a:lnSpc>
                <a:spcPct val="150000"/>
              </a:lnSpc>
              <a:buNone/>
            </a:pPr>
            <a:r>
              <a:rPr lang="en-ZA" sz="1600" dirty="0">
                <a:ea typeface="Times New Roman" panose="02020603050405020304" pitchFamily="18" charset="0"/>
              </a:rPr>
              <a:t>t</a:t>
            </a:r>
            <a:r>
              <a:rPr lang="en-ZA" sz="1600" dirty="0">
                <a:latin typeface="Arial" panose="020B0604020202020204" pitchFamily="34" charset="0"/>
                <a:ea typeface="Times New Roman" panose="02020603050405020304" pitchFamily="18" charset="0"/>
              </a:rPr>
              <a:t>o committees of National Assembly and National Council of Provinces. </a:t>
            </a:r>
          </a:p>
          <a:p>
            <a:pPr algn="just">
              <a:lnSpc>
                <a:spcPct val="150000"/>
              </a:lnSpc>
            </a:pPr>
            <a:r>
              <a:rPr lang="en-ZA" sz="1600" dirty="0">
                <a:latin typeface="Arial" panose="020B0604020202020204" pitchFamily="34" charset="0"/>
                <a:ea typeface="Times New Roman" panose="02020603050405020304" pitchFamily="18" charset="0"/>
              </a:rPr>
              <a:t>CBS provides public education programmes, information and access to support public participation activities of the Houses and committees.</a:t>
            </a:r>
            <a:endParaRPr lang="en-US" sz="1600" dirty="0"/>
          </a:p>
        </p:txBody>
      </p:sp>
      <p:sp>
        <p:nvSpPr>
          <p:cNvPr id="4" name="Slide Number Placeholder 3"/>
          <p:cNvSpPr>
            <a:spLocks noGrp="1"/>
          </p:cNvSpPr>
          <p:nvPr>
            <p:ph type="sldNum" sz="quarter" idx="12"/>
          </p:nvPr>
        </p:nvSpPr>
        <p:spPr/>
        <p:txBody>
          <a:bodyPr/>
          <a:lstStyle/>
          <a:p>
            <a:fld id="{D1B91D83-34EB-A744-81D0-D8E8519C4AE3}" type="slidenum">
              <a:rPr lang="en-US" smtClean="0"/>
              <a:t>3</a:t>
            </a:fld>
            <a:endParaRPr lang="en-US" dirty="0"/>
          </a:p>
        </p:txBody>
      </p:sp>
    </p:spTree>
    <p:extLst>
      <p:ext uri="{BB962C8B-B14F-4D97-AF65-F5344CB8AC3E}">
        <p14:creationId xmlns:p14="http://schemas.microsoft.com/office/powerpoint/2010/main" val="283632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38" y="465141"/>
            <a:ext cx="7810500" cy="1170779"/>
          </a:xfrm>
        </p:spPr>
        <p:txBody>
          <a:bodyPr>
            <a:normAutofit/>
          </a:bodyPr>
          <a:lstStyle/>
          <a:p>
            <a:pPr algn="ctr"/>
            <a:r>
              <a:rPr lang="en-US" sz="3600" dirty="0"/>
              <a:t>Committee Section</a:t>
            </a:r>
          </a:p>
        </p:txBody>
      </p:sp>
      <p:sp>
        <p:nvSpPr>
          <p:cNvPr id="3" name="Content Placeholder 2"/>
          <p:cNvSpPr>
            <a:spLocks noGrp="1"/>
          </p:cNvSpPr>
          <p:nvPr>
            <p:ph idx="1"/>
          </p:nvPr>
        </p:nvSpPr>
        <p:spPr/>
        <p:txBody>
          <a:bodyPr>
            <a:normAutofit/>
          </a:bodyPr>
          <a:lstStyle/>
          <a:p>
            <a:pPr marL="0" indent="0" hangingPunct="0">
              <a:lnSpc>
                <a:spcPct val="100000"/>
              </a:lnSpc>
              <a:spcBef>
                <a:spcPts val="0"/>
              </a:spcBef>
              <a:buSzPct val="100000"/>
              <a:buNone/>
            </a:pPr>
            <a:r>
              <a:rPr lang="en-US" dirty="0">
                <a:solidFill>
                  <a:srgbClr val="000000"/>
                </a:solidFill>
                <a:latin typeface="Arial" pitchFamily="34"/>
                <a:ea typeface="ＭＳ Ｐゴシック" pitchFamily="34"/>
              </a:rPr>
              <a:t>Provides the following support:</a:t>
            </a:r>
          </a:p>
          <a:p>
            <a:pPr marL="0" indent="0" hangingPunct="0">
              <a:lnSpc>
                <a:spcPct val="100000"/>
              </a:lnSpc>
              <a:spcBef>
                <a:spcPts val="0"/>
              </a:spcBef>
              <a:buSzPct val="100000"/>
              <a:buNone/>
            </a:pPr>
            <a:endParaRPr lang="en-US" sz="3600" dirty="0">
              <a:solidFill>
                <a:srgbClr val="000000"/>
              </a:solidFill>
              <a:latin typeface="Arial" pitchFamily="34"/>
              <a:ea typeface="ＭＳ Ｐゴシック" pitchFamily="34"/>
            </a:endParaRPr>
          </a:p>
          <a:p>
            <a:pPr marL="355601" indent="-355601" hangingPunct="0">
              <a:lnSpc>
                <a:spcPct val="100000"/>
              </a:lnSpc>
              <a:spcBef>
                <a:spcPts val="0"/>
              </a:spcBef>
              <a:buSzPct val="100000"/>
              <a:buFont typeface="Wingdings" pitchFamily="2"/>
              <a:buChar char="v"/>
            </a:pPr>
            <a:r>
              <a:rPr lang="en-US" sz="2400" dirty="0">
                <a:solidFill>
                  <a:srgbClr val="000000"/>
                </a:solidFill>
                <a:latin typeface="Arial" pitchFamily="34"/>
                <a:ea typeface="ＭＳ Ｐゴシック" pitchFamily="34"/>
              </a:rPr>
              <a:t>Procedural advice</a:t>
            </a:r>
          </a:p>
          <a:p>
            <a:pPr marL="355601" indent="-355601" hangingPunct="0">
              <a:lnSpc>
                <a:spcPct val="100000"/>
              </a:lnSpc>
              <a:spcBef>
                <a:spcPts val="0"/>
              </a:spcBef>
              <a:buSzPct val="100000"/>
              <a:buFont typeface="Wingdings" pitchFamily="2"/>
              <a:buChar char="v"/>
            </a:pPr>
            <a:r>
              <a:rPr lang="en-US" sz="2400" dirty="0">
                <a:solidFill>
                  <a:srgbClr val="000000"/>
                </a:solidFill>
                <a:latin typeface="Arial" pitchFamily="34"/>
                <a:ea typeface="ＭＳ Ｐゴシック" pitchFamily="34"/>
              </a:rPr>
              <a:t>Secretariat support</a:t>
            </a:r>
          </a:p>
          <a:p>
            <a:pPr marL="355601" indent="-355601" hangingPunct="0">
              <a:lnSpc>
                <a:spcPct val="100000"/>
              </a:lnSpc>
              <a:spcBef>
                <a:spcPts val="0"/>
              </a:spcBef>
              <a:buSzPct val="100000"/>
              <a:buFont typeface="Wingdings" pitchFamily="2"/>
              <a:buChar char="v"/>
            </a:pPr>
            <a:r>
              <a:rPr lang="en-US" sz="2400" dirty="0">
                <a:solidFill>
                  <a:srgbClr val="000000"/>
                </a:solidFill>
                <a:latin typeface="Arial" pitchFamily="34"/>
                <a:ea typeface="ＭＳ Ｐゴシック" pitchFamily="34"/>
              </a:rPr>
              <a:t>Content support </a:t>
            </a:r>
          </a:p>
          <a:p>
            <a:pPr marL="355601" indent="-355601" hangingPunct="0">
              <a:lnSpc>
                <a:spcPct val="100000"/>
              </a:lnSpc>
              <a:spcBef>
                <a:spcPts val="0"/>
              </a:spcBef>
              <a:buSzPct val="100000"/>
              <a:buFont typeface="Wingdings" pitchFamily="2"/>
              <a:buChar char="v"/>
            </a:pPr>
            <a:r>
              <a:rPr lang="en-US" sz="2400" dirty="0">
                <a:solidFill>
                  <a:srgbClr val="000000"/>
                </a:solidFill>
                <a:latin typeface="Arial" pitchFamily="34"/>
                <a:ea typeface="ＭＳ Ｐゴシック" pitchFamily="34"/>
              </a:rPr>
              <a:t>Logistical support</a:t>
            </a:r>
          </a:p>
          <a:p>
            <a:pPr marL="342900" indent="-342900">
              <a:lnSpc>
                <a:spcPct val="100000"/>
              </a:lnSpc>
              <a:spcBef>
                <a:spcPts val="800"/>
              </a:spcBef>
              <a:buSzPct val="100000"/>
              <a:buFontTx/>
              <a:buChar char="•"/>
            </a:pPr>
            <a:endParaRPr lang="en-US" sz="1600" kern="0" dirty="0">
              <a:solidFill>
                <a:srgbClr val="000000"/>
              </a:solidFill>
              <a:ea typeface="ＭＳ Ｐゴシック"/>
            </a:endParaRPr>
          </a:p>
          <a:p>
            <a:pPr marL="0" indent="0">
              <a:buNone/>
            </a:pPr>
            <a:endParaRPr lang="en-US" dirty="0"/>
          </a:p>
        </p:txBody>
      </p:sp>
      <p:pic>
        <p:nvPicPr>
          <p:cNvPr id="4" name="Picture 3"/>
          <p:cNvPicPr>
            <a:picLocks noChangeAspect="1"/>
          </p:cNvPicPr>
          <p:nvPr/>
        </p:nvPicPr>
        <p:blipFill>
          <a:blip r:embed="rId2"/>
          <a:stretch>
            <a:fillRect/>
          </a:stretch>
        </p:blipFill>
        <p:spPr>
          <a:xfrm>
            <a:off x="6096001" y="4255902"/>
            <a:ext cx="4737003" cy="2816596"/>
          </a:xfrm>
          <a:prstGeom prst="rect">
            <a:avLst/>
          </a:prstGeom>
        </p:spPr>
      </p:pic>
      <p:sp>
        <p:nvSpPr>
          <p:cNvPr id="5" name="Slide Number Placeholder 4"/>
          <p:cNvSpPr>
            <a:spLocks noGrp="1"/>
          </p:cNvSpPr>
          <p:nvPr>
            <p:ph type="sldNum" sz="quarter" idx="12"/>
          </p:nvPr>
        </p:nvSpPr>
        <p:spPr/>
        <p:txBody>
          <a:bodyPr/>
          <a:lstStyle/>
          <a:p>
            <a:fld id="{D1B91D83-34EB-A744-81D0-D8E8519C4AE3}" type="slidenum">
              <a:rPr lang="en-US" smtClean="0"/>
              <a:t>4</a:t>
            </a:fld>
            <a:endParaRPr lang="en-US" dirty="0"/>
          </a:p>
        </p:txBody>
      </p:sp>
    </p:spTree>
    <p:extLst>
      <p:ext uri="{BB962C8B-B14F-4D97-AF65-F5344CB8AC3E}">
        <p14:creationId xmlns:p14="http://schemas.microsoft.com/office/powerpoint/2010/main" val="223283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38" y="465141"/>
            <a:ext cx="7810500" cy="1170779"/>
          </a:xfrm>
        </p:spPr>
        <p:txBody>
          <a:bodyPr>
            <a:normAutofit/>
          </a:bodyPr>
          <a:lstStyle/>
          <a:p>
            <a:pPr algn="ctr"/>
            <a:r>
              <a:rPr lang="en-US" sz="3600" dirty="0"/>
              <a:t>Committee Section</a:t>
            </a:r>
          </a:p>
        </p:txBody>
      </p:sp>
      <p:sp>
        <p:nvSpPr>
          <p:cNvPr id="3" name="Content Placeholder 2"/>
          <p:cNvSpPr>
            <a:spLocks noGrp="1"/>
          </p:cNvSpPr>
          <p:nvPr>
            <p:ph idx="1"/>
          </p:nvPr>
        </p:nvSpPr>
        <p:spPr/>
        <p:txBody>
          <a:bodyPr>
            <a:normAutofit/>
          </a:bodyPr>
          <a:lstStyle/>
          <a:p>
            <a:pPr marL="342900" indent="-342900">
              <a:lnSpc>
                <a:spcPct val="100000"/>
              </a:lnSpc>
              <a:spcBef>
                <a:spcPts val="800"/>
              </a:spcBef>
              <a:buSzPct val="100000"/>
              <a:buFontTx/>
              <a:buChar char="•"/>
            </a:pPr>
            <a:endParaRPr lang="en-US" sz="1600" kern="0" dirty="0">
              <a:solidFill>
                <a:srgbClr val="000000"/>
              </a:solidFill>
              <a:ea typeface="ＭＳ Ｐゴシック"/>
            </a:endParaRPr>
          </a:p>
          <a:p>
            <a:pPr marL="0" indent="0">
              <a:buNone/>
            </a:pPr>
            <a:endParaRPr lang="en-US" dirty="0"/>
          </a:p>
        </p:txBody>
      </p:sp>
      <p:pic>
        <p:nvPicPr>
          <p:cNvPr id="4" name="Picture 3"/>
          <p:cNvPicPr>
            <a:picLocks noChangeAspect="1"/>
          </p:cNvPicPr>
          <p:nvPr/>
        </p:nvPicPr>
        <p:blipFill>
          <a:blip r:embed="rId2"/>
          <a:stretch>
            <a:fillRect/>
          </a:stretch>
        </p:blipFill>
        <p:spPr>
          <a:xfrm>
            <a:off x="838200" y="277906"/>
            <a:ext cx="2628004" cy="1547719"/>
          </a:xfrm>
          <a:prstGeom prst="rect">
            <a:avLst/>
          </a:prstGeom>
        </p:spPr>
      </p:pic>
      <p:sp>
        <p:nvSpPr>
          <p:cNvPr id="5" name="Slide Number Placeholder 4"/>
          <p:cNvSpPr>
            <a:spLocks noGrp="1"/>
          </p:cNvSpPr>
          <p:nvPr>
            <p:ph type="sldNum" sz="quarter" idx="12"/>
          </p:nvPr>
        </p:nvSpPr>
        <p:spPr/>
        <p:txBody>
          <a:bodyPr/>
          <a:lstStyle/>
          <a:p>
            <a:fld id="{D1B91D83-34EB-A744-81D0-D8E8519C4AE3}" type="slidenum">
              <a:rPr lang="en-US" smtClean="0"/>
              <a:t>5</a:t>
            </a:fld>
            <a:endParaRPr lang="en-US" dirty="0"/>
          </a:p>
        </p:txBody>
      </p:sp>
      <p:sp>
        <p:nvSpPr>
          <p:cNvPr id="6" name="Content Placeholder 2">
            <a:extLst>
              <a:ext uri="{FF2B5EF4-FFF2-40B4-BE49-F238E27FC236}">
                <a16:creationId xmlns:a16="http://schemas.microsoft.com/office/drawing/2014/main" id="{1C49848A-E8F2-BA94-B4F3-B313BAE8177C}"/>
              </a:ext>
            </a:extLst>
          </p:cNvPr>
          <p:cNvSpPr txBox="1">
            <a:spLocks/>
          </p:cNvSpPr>
          <p:nvPr/>
        </p:nvSpPr>
        <p:spPr>
          <a:xfrm>
            <a:off x="838200" y="1825625"/>
            <a:ext cx="9114692" cy="46672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t>Content Advisor</a:t>
            </a:r>
            <a:r>
              <a:rPr lang="en-US" dirty="0"/>
              <a:t>: responsible for provision of content advisory services as they relate to portfolio matters before the committee</a:t>
            </a:r>
          </a:p>
          <a:p>
            <a:r>
              <a:rPr lang="en-US" b="1" i="1" dirty="0"/>
              <a:t>Committee Secretary</a:t>
            </a:r>
            <a:r>
              <a:rPr lang="en-US" dirty="0"/>
              <a:t>: mainly responsible for secretariat support and providing procedural advice to the committee </a:t>
            </a:r>
          </a:p>
          <a:p>
            <a:r>
              <a:rPr lang="en-US" b="1" i="1" dirty="0"/>
              <a:t>Committee Assistant</a:t>
            </a:r>
            <a:r>
              <a:rPr lang="en-US" dirty="0"/>
              <a:t>: responsible for logistical support to select committee</a:t>
            </a:r>
          </a:p>
          <a:p>
            <a:r>
              <a:rPr lang="en-US" b="1" i="1" dirty="0"/>
              <a:t>Executive Secretary</a:t>
            </a:r>
            <a:r>
              <a:rPr lang="en-US" dirty="0"/>
              <a:t>: manages the office of the committee Chairperson </a:t>
            </a:r>
          </a:p>
          <a:p>
            <a:pPr marL="0" indent="0">
              <a:buFont typeface="Arial" panose="020B0604020202020204" pitchFamily="34" charset="0"/>
              <a:buNone/>
            </a:pPr>
            <a:r>
              <a:rPr lang="en-US" dirty="0"/>
              <a:t>All the Committee support staff report to a </a:t>
            </a:r>
            <a:r>
              <a:rPr lang="en-US" b="1" i="1" dirty="0"/>
              <a:t>Unit Manager </a:t>
            </a:r>
            <a:r>
              <a:rPr lang="en-US" dirty="0"/>
              <a:t>responsible for a cluster of Select and Portfolio Committees</a:t>
            </a:r>
          </a:p>
          <a:p>
            <a:pPr marL="0" indent="0">
              <a:buFont typeface="Arial" panose="020B0604020202020204" pitchFamily="34" charset="0"/>
              <a:buNone/>
            </a:pPr>
            <a:r>
              <a:rPr lang="en-US" dirty="0"/>
              <a:t>Unit Managers report to the </a:t>
            </a:r>
            <a:r>
              <a:rPr lang="en-US" b="1" dirty="0"/>
              <a:t>Section Manager</a:t>
            </a:r>
            <a:r>
              <a:rPr lang="en-US" dirty="0"/>
              <a:t>: Committee Support </a:t>
            </a:r>
            <a:endParaRPr lang="en-ZA" dirty="0"/>
          </a:p>
        </p:txBody>
      </p:sp>
    </p:spTree>
    <p:extLst>
      <p:ext uri="{BB962C8B-B14F-4D97-AF65-F5344CB8AC3E}">
        <p14:creationId xmlns:p14="http://schemas.microsoft.com/office/powerpoint/2010/main" val="3539635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38" y="465141"/>
            <a:ext cx="7810500" cy="1170779"/>
          </a:xfrm>
        </p:spPr>
        <p:txBody>
          <a:bodyPr>
            <a:normAutofit/>
          </a:bodyPr>
          <a:lstStyle/>
          <a:p>
            <a:pPr algn="ctr"/>
            <a:r>
              <a:rPr lang="en-US" sz="3600" dirty="0"/>
              <a:t>Public Participation</a:t>
            </a:r>
          </a:p>
        </p:txBody>
      </p:sp>
      <p:sp>
        <p:nvSpPr>
          <p:cNvPr id="3" name="Content Placeholder 2"/>
          <p:cNvSpPr>
            <a:spLocks noGrp="1"/>
          </p:cNvSpPr>
          <p:nvPr>
            <p:ph idx="1"/>
          </p:nvPr>
        </p:nvSpPr>
        <p:spPr/>
        <p:txBody>
          <a:bodyPr>
            <a:normAutofit fontScale="92500" lnSpcReduction="10000"/>
          </a:bodyPr>
          <a:lstStyle/>
          <a:p>
            <a:pPr marL="342900" indent="-342900">
              <a:lnSpc>
                <a:spcPct val="100000"/>
              </a:lnSpc>
              <a:spcBef>
                <a:spcPts val="800"/>
              </a:spcBef>
              <a:buClr>
                <a:srgbClr val="000000"/>
              </a:buClr>
              <a:buSzPct val="100000"/>
              <a:buFont typeface="Times New Roman" pitchFamily="18"/>
              <a:buChar char="•"/>
            </a:pPr>
            <a:r>
              <a:rPr lang="en-US" sz="2000" kern="0" dirty="0">
                <a:solidFill>
                  <a:srgbClr val="000000"/>
                </a:solidFill>
                <a:ea typeface="ＭＳ Ｐゴシック"/>
              </a:rPr>
              <a:t>Public Participation Section  comprises : Public Education Office and Parliamentary Democracy Offices (PDO) </a:t>
            </a:r>
          </a:p>
          <a:p>
            <a:pPr marL="342900" indent="-342900">
              <a:lnSpc>
                <a:spcPct val="100000"/>
              </a:lnSpc>
              <a:spcBef>
                <a:spcPts val="800"/>
              </a:spcBef>
              <a:buClr>
                <a:srgbClr val="000000"/>
              </a:buClr>
              <a:buSzPct val="100000"/>
              <a:buFont typeface="Times New Roman" pitchFamily="18"/>
              <a:buChar char="•"/>
            </a:pPr>
            <a:r>
              <a:rPr lang="en-US" sz="2000" kern="0" dirty="0">
                <a:solidFill>
                  <a:srgbClr val="000000"/>
                </a:solidFill>
                <a:ea typeface="ＭＳ Ｐゴシック"/>
              </a:rPr>
              <a:t>Key focus is to educate the public on how to get involved in parliamentary processes</a:t>
            </a:r>
          </a:p>
          <a:p>
            <a:pPr marL="342900" indent="-342900">
              <a:lnSpc>
                <a:spcPct val="100000"/>
              </a:lnSpc>
              <a:spcBef>
                <a:spcPts val="800"/>
              </a:spcBef>
              <a:buClr>
                <a:srgbClr val="000000"/>
              </a:buClr>
              <a:buSzPct val="100000"/>
              <a:buFont typeface="Times New Roman" pitchFamily="18"/>
              <a:buChar char="•"/>
            </a:pPr>
            <a:r>
              <a:rPr lang="en-US" sz="2000" kern="0" dirty="0">
                <a:solidFill>
                  <a:srgbClr val="000000"/>
                </a:solidFill>
                <a:ea typeface="ＭＳ Ｐゴシック"/>
              </a:rPr>
              <a:t>E.g.  Law-making and oversight processes, mechanisms to participate such as petitions, representations and how to make a submission on a bill before a committee to prepare participants for a public hearing on the bill.</a:t>
            </a:r>
          </a:p>
          <a:p>
            <a:pPr marL="342900" indent="-342900">
              <a:lnSpc>
                <a:spcPct val="100000"/>
              </a:lnSpc>
              <a:spcBef>
                <a:spcPts val="800"/>
              </a:spcBef>
              <a:buClr>
                <a:srgbClr val="000000"/>
              </a:buClr>
              <a:buSzPct val="100000"/>
              <a:buFont typeface="Times New Roman" pitchFamily="18"/>
              <a:buChar char="•"/>
            </a:pPr>
            <a:r>
              <a:rPr lang="en-US" sz="2000" kern="0" dirty="0">
                <a:solidFill>
                  <a:srgbClr val="000000"/>
                </a:solidFill>
                <a:ea typeface="ＭＳ Ｐゴシック"/>
              </a:rPr>
              <a:t>Parliamentary Democracy Offices (PDOs) in 3 provinces Northern Cape (Kakamas), Limpopo (Ga-Matlala Thaba) and North-West (Ganyesa) provinces</a:t>
            </a:r>
          </a:p>
          <a:p>
            <a:pPr marL="342900" indent="-342900">
              <a:lnSpc>
                <a:spcPct val="100000"/>
              </a:lnSpc>
              <a:spcBef>
                <a:spcPts val="800"/>
              </a:spcBef>
              <a:buClr>
                <a:srgbClr val="000000"/>
              </a:buClr>
              <a:buSzPct val="100000"/>
              <a:buFont typeface="Times New Roman" pitchFamily="18"/>
              <a:buChar char="•"/>
            </a:pPr>
            <a:r>
              <a:rPr lang="en-US" sz="2000" kern="0" dirty="0">
                <a:solidFill>
                  <a:srgbClr val="000000"/>
                </a:solidFill>
                <a:ea typeface="ＭＳ Ｐゴシック"/>
              </a:rPr>
              <a:t>PDO’s allow for coordinated public participation and involvement in legislative processes and other processes of Parliament </a:t>
            </a:r>
          </a:p>
          <a:p>
            <a:pPr marL="342900" indent="-342900">
              <a:lnSpc>
                <a:spcPct val="100000"/>
              </a:lnSpc>
              <a:spcBef>
                <a:spcPts val="800"/>
              </a:spcBef>
              <a:buClr>
                <a:srgbClr val="000000"/>
              </a:buClr>
              <a:buSzPct val="100000"/>
              <a:buFont typeface="Times New Roman" pitchFamily="18"/>
              <a:buChar char="•"/>
            </a:pPr>
            <a:r>
              <a:rPr lang="en-US" sz="2000" kern="0" dirty="0">
                <a:solidFill>
                  <a:srgbClr val="000000"/>
                </a:solidFill>
                <a:ea typeface="ＭＳ Ｐゴシック"/>
              </a:rPr>
              <a:t>They also enable Parliament to reach citizens in the rest of South Africa who are not able to attend parliamentary proceedings in Cape Town.</a:t>
            </a:r>
          </a:p>
          <a:p>
            <a:pPr marL="342900" indent="-342900" algn="just">
              <a:lnSpc>
                <a:spcPct val="150000"/>
              </a:lnSpc>
              <a:buFont typeface="Symbol" panose="05050102010706020507" pitchFamily="18" charset="2"/>
              <a:buChar char=""/>
            </a:pPr>
            <a:endParaRPr lang="en-ZA" sz="4000" dirty="0">
              <a:latin typeface="Times New Roman" panose="02020603050405020304" pitchFamily="18" charset="0"/>
              <a:ea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8475920" y="5560291"/>
            <a:ext cx="2671496" cy="1573827"/>
          </a:xfrm>
          <a:prstGeom prst="rect">
            <a:avLst/>
          </a:prstGeom>
        </p:spPr>
      </p:pic>
      <p:sp>
        <p:nvSpPr>
          <p:cNvPr id="5" name="Slide Number Placeholder 4"/>
          <p:cNvSpPr>
            <a:spLocks noGrp="1"/>
          </p:cNvSpPr>
          <p:nvPr>
            <p:ph type="sldNum" sz="quarter" idx="12"/>
          </p:nvPr>
        </p:nvSpPr>
        <p:spPr/>
        <p:txBody>
          <a:bodyPr/>
          <a:lstStyle/>
          <a:p>
            <a:fld id="{D1B91D83-34EB-A744-81D0-D8E8519C4AE3}" type="slidenum">
              <a:rPr lang="en-US" smtClean="0"/>
              <a:t>6</a:t>
            </a:fld>
            <a:endParaRPr lang="en-US" dirty="0"/>
          </a:p>
        </p:txBody>
      </p:sp>
    </p:spTree>
    <p:extLst>
      <p:ext uri="{BB962C8B-B14F-4D97-AF65-F5344CB8AC3E}">
        <p14:creationId xmlns:p14="http://schemas.microsoft.com/office/powerpoint/2010/main" val="3750368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0E25D989-F61E-432B-896F-75C88546F837}"/>
              </a:ext>
            </a:extLst>
          </p:cNvPr>
          <p:cNvGrpSpPr/>
          <p:nvPr/>
        </p:nvGrpSpPr>
        <p:grpSpPr>
          <a:xfrm>
            <a:off x="4752852" y="2403846"/>
            <a:ext cx="2638106" cy="2184214"/>
            <a:chOff x="12501563" y="3965576"/>
            <a:chExt cx="4078287" cy="3376611"/>
          </a:xfrm>
          <a:solidFill>
            <a:schemeClr val="bg1">
              <a:lumMod val="50000"/>
              <a:alpha val="62000"/>
            </a:schemeClr>
          </a:solidFill>
          <a:scene3d>
            <a:camera prst="perspectiveRelaxedModerately" fov="1800000">
              <a:rot lat="18600000" lon="0" rev="0"/>
            </a:camera>
            <a:lightRig rig="threePt" dir="t"/>
          </a:scene3d>
        </p:grpSpPr>
        <p:sp>
          <p:nvSpPr>
            <p:cNvPr id="81" name="Freeform 41">
              <a:extLst>
                <a:ext uri="{FF2B5EF4-FFF2-40B4-BE49-F238E27FC236}">
                  <a16:creationId xmlns:a16="http://schemas.microsoft.com/office/drawing/2014/main" id="{D80BC934-92D4-4BFD-8BE2-5E2A0B2FFCF6}"/>
                </a:ext>
              </a:extLst>
            </p:cNvPr>
            <p:cNvSpPr>
              <a:spLocks/>
            </p:cNvSpPr>
            <p:nvPr/>
          </p:nvSpPr>
          <p:spPr bwMode="auto">
            <a:xfrm>
              <a:off x="14700251" y="5645150"/>
              <a:ext cx="1538287" cy="1697037"/>
            </a:xfrm>
            <a:custGeom>
              <a:avLst/>
              <a:gdLst>
                <a:gd name="T0" fmla="*/ 197 w 507"/>
                <a:gd name="T1" fmla="*/ 559 h 559"/>
                <a:gd name="T2" fmla="*/ 507 w 507"/>
                <a:gd name="T3" fmla="*/ 306 h 559"/>
                <a:gd name="T4" fmla="*/ 0 w 507"/>
                <a:gd name="T5" fmla="*/ 0 h 559"/>
                <a:gd name="T6" fmla="*/ 197 w 507"/>
                <a:gd name="T7" fmla="*/ 559 h 559"/>
              </a:gdLst>
              <a:ahLst/>
              <a:cxnLst>
                <a:cxn ang="0">
                  <a:pos x="T0" y="T1"/>
                </a:cxn>
                <a:cxn ang="0">
                  <a:pos x="T2" y="T3"/>
                </a:cxn>
                <a:cxn ang="0">
                  <a:pos x="T4" y="T5"/>
                </a:cxn>
                <a:cxn ang="0">
                  <a:pos x="T6" y="T7"/>
                </a:cxn>
              </a:cxnLst>
              <a:rect l="0" t="0" r="r" b="b"/>
              <a:pathLst>
                <a:path w="507" h="559">
                  <a:moveTo>
                    <a:pt x="197" y="559"/>
                  </a:moveTo>
                  <a:cubicBezTo>
                    <a:pt x="325" y="508"/>
                    <a:pt x="432" y="419"/>
                    <a:pt x="507" y="306"/>
                  </a:cubicBezTo>
                  <a:cubicBezTo>
                    <a:pt x="0" y="0"/>
                    <a:pt x="0" y="0"/>
                    <a:pt x="0" y="0"/>
                  </a:cubicBezTo>
                  <a:lnTo>
                    <a:pt x="197" y="559"/>
                  </a:lnTo>
                  <a:close/>
                </a:path>
              </a:pathLst>
            </a:custGeom>
            <a:grpFill/>
            <a:ln w="9525">
              <a:noFill/>
              <a:round/>
              <a:headEnd/>
              <a:tailEnd/>
            </a:ln>
            <a:sp3d>
              <a:bevelT w="0" h="0"/>
            </a:sp3d>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42">
              <a:extLst>
                <a:ext uri="{FF2B5EF4-FFF2-40B4-BE49-F238E27FC236}">
                  <a16:creationId xmlns:a16="http://schemas.microsoft.com/office/drawing/2014/main" id="{567A7BE4-5B81-4922-9553-42F5A5DAAA2D}"/>
                </a:ext>
              </a:extLst>
            </p:cNvPr>
            <p:cNvSpPr>
              <a:spLocks/>
            </p:cNvSpPr>
            <p:nvPr/>
          </p:nvSpPr>
          <p:spPr bwMode="auto">
            <a:xfrm>
              <a:off x="14784388" y="5219700"/>
              <a:ext cx="1795462" cy="1208087"/>
            </a:xfrm>
            <a:custGeom>
              <a:avLst/>
              <a:gdLst>
                <a:gd name="T0" fmla="*/ 586 w 591"/>
                <a:gd name="T1" fmla="*/ 0 h 398"/>
                <a:gd name="T2" fmla="*/ 0 w 591"/>
                <a:gd name="T3" fmla="*/ 92 h 398"/>
                <a:gd name="T4" fmla="*/ 508 w 591"/>
                <a:gd name="T5" fmla="*/ 398 h 398"/>
                <a:gd name="T6" fmla="*/ 591 w 591"/>
                <a:gd name="T7" fmla="*/ 76 h 398"/>
                <a:gd name="T8" fmla="*/ 586 w 591"/>
                <a:gd name="T9" fmla="*/ 0 h 398"/>
              </a:gdLst>
              <a:ahLst/>
              <a:cxnLst>
                <a:cxn ang="0">
                  <a:pos x="T0" y="T1"/>
                </a:cxn>
                <a:cxn ang="0">
                  <a:pos x="T2" y="T3"/>
                </a:cxn>
                <a:cxn ang="0">
                  <a:pos x="T4" y="T5"/>
                </a:cxn>
                <a:cxn ang="0">
                  <a:pos x="T6" y="T7"/>
                </a:cxn>
                <a:cxn ang="0">
                  <a:pos x="T8" y="T9"/>
                </a:cxn>
              </a:cxnLst>
              <a:rect l="0" t="0" r="r" b="b"/>
              <a:pathLst>
                <a:path w="591" h="398">
                  <a:moveTo>
                    <a:pt x="586" y="0"/>
                  </a:moveTo>
                  <a:cubicBezTo>
                    <a:pt x="0" y="92"/>
                    <a:pt x="0" y="92"/>
                    <a:pt x="0" y="92"/>
                  </a:cubicBezTo>
                  <a:cubicBezTo>
                    <a:pt x="508" y="398"/>
                    <a:pt x="508" y="398"/>
                    <a:pt x="508" y="398"/>
                  </a:cubicBezTo>
                  <a:cubicBezTo>
                    <a:pt x="561" y="303"/>
                    <a:pt x="591" y="193"/>
                    <a:pt x="591" y="76"/>
                  </a:cubicBezTo>
                  <a:cubicBezTo>
                    <a:pt x="591" y="50"/>
                    <a:pt x="589" y="25"/>
                    <a:pt x="586" y="0"/>
                  </a:cubicBezTo>
                  <a:close/>
                </a:path>
              </a:pathLst>
            </a:custGeom>
            <a:grpFill/>
            <a:ln w="9525">
              <a:noFill/>
              <a:round/>
              <a:headEnd/>
              <a:tailEnd/>
            </a:ln>
            <a:sp3d>
              <a:bevelT w="0" h="0"/>
            </a:sp3d>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44">
              <a:extLst>
                <a:ext uri="{FF2B5EF4-FFF2-40B4-BE49-F238E27FC236}">
                  <a16:creationId xmlns:a16="http://schemas.microsoft.com/office/drawing/2014/main" id="{8164B6B7-F63B-406E-8BC5-004B87000D84}"/>
                </a:ext>
              </a:extLst>
            </p:cNvPr>
            <p:cNvSpPr>
              <a:spLocks/>
            </p:cNvSpPr>
            <p:nvPr/>
          </p:nvSpPr>
          <p:spPr bwMode="auto">
            <a:xfrm>
              <a:off x="14757400" y="3968750"/>
              <a:ext cx="1782762" cy="1360486"/>
            </a:xfrm>
            <a:custGeom>
              <a:avLst/>
              <a:gdLst>
                <a:gd name="T0" fmla="*/ 587 w 587"/>
                <a:gd name="T1" fmla="*/ 356 h 448"/>
                <a:gd name="T2" fmla="*/ 389 w 587"/>
                <a:gd name="T3" fmla="*/ 0 h 448"/>
                <a:gd name="T4" fmla="*/ 0 w 587"/>
                <a:gd name="T5" fmla="*/ 448 h 448"/>
                <a:gd name="T6" fmla="*/ 587 w 587"/>
                <a:gd name="T7" fmla="*/ 356 h 448"/>
              </a:gdLst>
              <a:ahLst/>
              <a:cxnLst>
                <a:cxn ang="0">
                  <a:pos x="T0" y="T1"/>
                </a:cxn>
                <a:cxn ang="0">
                  <a:pos x="T2" y="T3"/>
                </a:cxn>
                <a:cxn ang="0">
                  <a:pos x="T4" y="T5"/>
                </a:cxn>
                <a:cxn ang="0">
                  <a:pos x="T6" y="T7"/>
                </a:cxn>
              </a:cxnLst>
              <a:rect l="0" t="0" r="r" b="b"/>
              <a:pathLst>
                <a:path w="587" h="448">
                  <a:moveTo>
                    <a:pt x="587" y="356"/>
                  </a:moveTo>
                  <a:cubicBezTo>
                    <a:pt x="559" y="217"/>
                    <a:pt x="488" y="94"/>
                    <a:pt x="389" y="0"/>
                  </a:cubicBezTo>
                  <a:cubicBezTo>
                    <a:pt x="0" y="448"/>
                    <a:pt x="0" y="448"/>
                    <a:pt x="0" y="448"/>
                  </a:cubicBezTo>
                  <a:lnTo>
                    <a:pt x="587" y="356"/>
                  </a:lnTo>
                  <a:close/>
                </a:path>
              </a:pathLst>
            </a:custGeom>
            <a:grpFill/>
            <a:ln w="9525">
              <a:noFill/>
              <a:round/>
              <a:headEnd/>
              <a:tailEnd/>
            </a:ln>
            <a:sp3d>
              <a:bevelT w="0" h="0"/>
            </a:sp3d>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Freeform 46">
              <a:extLst>
                <a:ext uri="{FF2B5EF4-FFF2-40B4-BE49-F238E27FC236}">
                  <a16:creationId xmlns:a16="http://schemas.microsoft.com/office/drawing/2014/main" id="{7B8FEEDB-B1BD-4E7D-9CF1-D8861275E033}"/>
                </a:ext>
              </a:extLst>
            </p:cNvPr>
            <p:cNvSpPr>
              <a:spLocks/>
            </p:cNvSpPr>
            <p:nvPr/>
          </p:nvSpPr>
          <p:spPr bwMode="auto">
            <a:xfrm>
              <a:off x="12544426" y="3965576"/>
              <a:ext cx="1779588" cy="1363662"/>
            </a:xfrm>
            <a:custGeom>
              <a:avLst/>
              <a:gdLst>
                <a:gd name="T0" fmla="*/ 197 w 586"/>
                <a:gd name="T1" fmla="*/ 0 h 449"/>
                <a:gd name="T2" fmla="*/ 0 w 586"/>
                <a:gd name="T3" fmla="*/ 354 h 449"/>
                <a:gd name="T4" fmla="*/ 586 w 586"/>
                <a:gd name="T5" fmla="*/ 449 h 449"/>
                <a:gd name="T6" fmla="*/ 197 w 586"/>
                <a:gd name="T7" fmla="*/ 0 h 449"/>
              </a:gdLst>
              <a:ahLst/>
              <a:cxnLst>
                <a:cxn ang="0">
                  <a:pos x="T0" y="T1"/>
                </a:cxn>
                <a:cxn ang="0">
                  <a:pos x="T2" y="T3"/>
                </a:cxn>
                <a:cxn ang="0">
                  <a:pos x="T4" y="T5"/>
                </a:cxn>
                <a:cxn ang="0">
                  <a:pos x="T6" y="T7"/>
                </a:cxn>
              </a:cxnLst>
              <a:rect l="0" t="0" r="r" b="b"/>
              <a:pathLst>
                <a:path w="586" h="449">
                  <a:moveTo>
                    <a:pt x="197" y="0"/>
                  </a:moveTo>
                  <a:cubicBezTo>
                    <a:pt x="98" y="93"/>
                    <a:pt x="28" y="216"/>
                    <a:pt x="0" y="354"/>
                  </a:cubicBezTo>
                  <a:cubicBezTo>
                    <a:pt x="586" y="449"/>
                    <a:pt x="586" y="449"/>
                    <a:pt x="586" y="449"/>
                  </a:cubicBezTo>
                  <a:lnTo>
                    <a:pt x="197" y="0"/>
                  </a:lnTo>
                  <a:close/>
                </a:path>
              </a:pathLst>
            </a:custGeom>
            <a:grpFill/>
            <a:ln w="9525">
              <a:noFill/>
              <a:round/>
              <a:headEnd/>
              <a:tailEnd/>
            </a:ln>
            <a:sp3d>
              <a:bevelT w="0" h="0"/>
            </a:sp3d>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Freeform 48">
              <a:extLst>
                <a:ext uri="{FF2B5EF4-FFF2-40B4-BE49-F238E27FC236}">
                  <a16:creationId xmlns:a16="http://schemas.microsoft.com/office/drawing/2014/main" id="{2D00DA11-9D05-491E-BEFC-24E7F0CCABE6}"/>
                </a:ext>
              </a:extLst>
            </p:cNvPr>
            <p:cNvSpPr>
              <a:spLocks/>
            </p:cNvSpPr>
            <p:nvPr/>
          </p:nvSpPr>
          <p:spPr bwMode="auto">
            <a:xfrm>
              <a:off x="12501563" y="5207000"/>
              <a:ext cx="1793874" cy="1209675"/>
            </a:xfrm>
            <a:custGeom>
              <a:avLst/>
              <a:gdLst>
                <a:gd name="T0" fmla="*/ 5 w 591"/>
                <a:gd name="T1" fmla="*/ 0 h 398"/>
                <a:gd name="T2" fmla="*/ 0 w 591"/>
                <a:gd name="T3" fmla="*/ 80 h 398"/>
                <a:gd name="T4" fmla="*/ 80 w 591"/>
                <a:gd name="T5" fmla="*/ 398 h 398"/>
                <a:gd name="T6" fmla="*/ 591 w 591"/>
                <a:gd name="T7" fmla="*/ 95 h 398"/>
                <a:gd name="T8" fmla="*/ 5 w 591"/>
                <a:gd name="T9" fmla="*/ 0 h 398"/>
              </a:gdLst>
              <a:ahLst/>
              <a:cxnLst>
                <a:cxn ang="0">
                  <a:pos x="T0" y="T1"/>
                </a:cxn>
                <a:cxn ang="0">
                  <a:pos x="T2" y="T3"/>
                </a:cxn>
                <a:cxn ang="0">
                  <a:pos x="T4" y="T5"/>
                </a:cxn>
                <a:cxn ang="0">
                  <a:pos x="T6" y="T7"/>
                </a:cxn>
                <a:cxn ang="0">
                  <a:pos x="T8" y="T9"/>
                </a:cxn>
              </a:cxnLst>
              <a:rect l="0" t="0" r="r" b="b"/>
              <a:pathLst>
                <a:path w="591" h="398">
                  <a:moveTo>
                    <a:pt x="5" y="0"/>
                  </a:moveTo>
                  <a:cubicBezTo>
                    <a:pt x="2" y="26"/>
                    <a:pt x="0" y="53"/>
                    <a:pt x="0" y="80"/>
                  </a:cubicBezTo>
                  <a:cubicBezTo>
                    <a:pt x="0" y="195"/>
                    <a:pt x="29" y="304"/>
                    <a:pt x="80" y="398"/>
                  </a:cubicBezTo>
                  <a:cubicBezTo>
                    <a:pt x="591" y="95"/>
                    <a:pt x="591" y="95"/>
                    <a:pt x="591" y="95"/>
                  </a:cubicBezTo>
                  <a:lnTo>
                    <a:pt x="5" y="0"/>
                  </a:lnTo>
                  <a:close/>
                </a:path>
              </a:pathLst>
            </a:custGeom>
            <a:grpFill/>
            <a:ln w="9525">
              <a:noFill/>
              <a:round/>
              <a:headEnd/>
              <a:tailEnd/>
            </a:ln>
            <a:sp3d>
              <a:bevelT w="0" h="0"/>
            </a:sp3d>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Freeform 49">
              <a:extLst>
                <a:ext uri="{FF2B5EF4-FFF2-40B4-BE49-F238E27FC236}">
                  <a16:creationId xmlns:a16="http://schemas.microsoft.com/office/drawing/2014/main" id="{425F437F-FC1E-4ED7-805A-F6B06501B243}"/>
                </a:ext>
              </a:extLst>
            </p:cNvPr>
            <p:cNvSpPr>
              <a:spLocks/>
            </p:cNvSpPr>
            <p:nvPr/>
          </p:nvSpPr>
          <p:spPr bwMode="auto">
            <a:xfrm>
              <a:off x="12833350" y="5645150"/>
              <a:ext cx="1547813" cy="1697037"/>
            </a:xfrm>
            <a:custGeom>
              <a:avLst/>
              <a:gdLst>
                <a:gd name="T0" fmla="*/ 0 w 510"/>
                <a:gd name="T1" fmla="*/ 303 h 559"/>
                <a:gd name="T2" fmla="*/ 311 w 510"/>
                <a:gd name="T3" fmla="*/ 559 h 559"/>
                <a:gd name="T4" fmla="*/ 510 w 510"/>
                <a:gd name="T5" fmla="*/ 0 h 559"/>
                <a:gd name="T6" fmla="*/ 0 w 510"/>
                <a:gd name="T7" fmla="*/ 303 h 559"/>
              </a:gdLst>
              <a:ahLst/>
              <a:cxnLst>
                <a:cxn ang="0">
                  <a:pos x="T0" y="T1"/>
                </a:cxn>
                <a:cxn ang="0">
                  <a:pos x="T2" y="T3"/>
                </a:cxn>
                <a:cxn ang="0">
                  <a:pos x="T4" y="T5"/>
                </a:cxn>
                <a:cxn ang="0">
                  <a:pos x="T6" y="T7"/>
                </a:cxn>
              </a:cxnLst>
              <a:rect l="0" t="0" r="r" b="b"/>
              <a:pathLst>
                <a:path w="510" h="559">
                  <a:moveTo>
                    <a:pt x="0" y="303"/>
                  </a:moveTo>
                  <a:cubicBezTo>
                    <a:pt x="74" y="417"/>
                    <a:pt x="183" y="507"/>
                    <a:pt x="311" y="559"/>
                  </a:cubicBezTo>
                  <a:cubicBezTo>
                    <a:pt x="510" y="0"/>
                    <a:pt x="510" y="0"/>
                    <a:pt x="510" y="0"/>
                  </a:cubicBezTo>
                  <a:lnTo>
                    <a:pt x="0" y="303"/>
                  </a:lnTo>
                  <a:close/>
                </a:path>
              </a:pathLst>
            </a:custGeom>
            <a:grpFill/>
            <a:ln w="9525">
              <a:noFill/>
              <a:round/>
              <a:headEnd/>
              <a:tailEnd/>
            </a:ln>
            <a:sp3d>
              <a:bevelT w="0" h="0"/>
            </a:sp3d>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5" name="TextBox 104">
            <a:extLst>
              <a:ext uri="{FF2B5EF4-FFF2-40B4-BE49-F238E27FC236}">
                <a16:creationId xmlns:a16="http://schemas.microsoft.com/office/drawing/2014/main" id="{459E0487-4723-4FB1-8170-6007A422598A}"/>
              </a:ext>
            </a:extLst>
          </p:cNvPr>
          <p:cNvSpPr txBox="1"/>
          <p:nvPr/>
        </p:nvSpPr>
        <p:spPr>
          <a:xfrm>
            <a:off x="-313700" y="2129314"/>
            <a:ext cx="4045385" cy="89255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A5A5A5">
                    <a:lumMod val="75000"/>
                  </a:srgbClr>
                </a:solidFill>
                <a:effectLst/>
                <a:uLnTx/>
                <a:uFillTx/>
                <a:latin typeface="Century Gothic" panose="020B0502020202020204" pitchFamily="34" charset="0"/>
                <a:ea typeface="Calibri Light" charset="0"/>
                <a:cs typeface="Calibri Light" charset="0"/>
              </a:rPr>
              <a:t>Content Development for Different Parliamentary Platforms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106" name="TextBox 105">
            <a:extLst>
              <a:ext uri="{FF2B5EF4-FFF2-40B4-BE49-F238E27FC236}">
                <a16:creationId xmlns:a16="http://schemas.microsoft.com/office/drawing/2014/main" id="{806DFA01-34C6-43F5-9972-2CCC20BF6B3F}"/>
              </a:ext>
            </a:extLst>
          </p:cNvPr>
          <p:cNvSpPr txBox="1"/>
          <p:nvPr/>
        </p:nvSpPr>
        <p:spPr>
          <a:xfrm>
            <a:off x="8258869" y="2242384"/>
            <a:ext cx="2193752" cy="615549"/>
          </a:xfrm>
          <a:prstGeom prst="rect">
            <a:avLst/>
          </a:prstGeom>
        </p:spPr>
        <p:txBody>
          <a:bodyPr wrap="square" lIns="121917" tIns="60958" rIns="121917" bIns="60958">
            <a:spAutoFit/>
          </a:bodyPr>
          <a:lstStyle>
            <a:defPPr>
              <a:defRPr lang="en-US"/>
            </a:defPPr>
            <a:lvl1pPr algn="ctr">
              <a:lnSpc>
                <a:spcPts val="1000"/>
              </a:lnSpc>
              <a:spcBef>
                <a:spcPct val="0"/>
              </a:spcBef>
              <a:defRPr sz="1600" b="1">
                <a:solidFill>
                  <a:schemeClr val="accent3">
                    <a:lumMod val="75000"/>
                  </a:schemeClr>
                </a:solidFill>
                <a:latin typeface="Century Gothic" panose="020B0502020202020204" pitchFamily="34" charset="0"/>
                <a:ea typeface="Calibri Light" charset="0"/>
                <a:cs typeface="Calibri Light"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IN" sz="1600" b="1" i="0" u="none" strike="noStrike" kern="1200" cap="none" spc="0" normalizeH="0" baseline="0" noProof="0" dirty="0">
                <a:ln>
                  <a:noFill/>
                </a:ln>
                <a:solidFill>
                  <a:srgbClr val="A5A5A5">
                    <a:lumMod val="75000"/>
                  </a:srgbClr>
                </a:solidFill>
                <a:effectLst/>
                <a:uLnTx/>
                <a:uFillTx/>
                <a:latin typeface="Century Gothic" panose="020B0502020202020204" pitchFamily="34" charset="0"/>
                <a:ea typeface="Calibri Light" charset="0"/>
                <a:cs typeface="Calibri Light" charset="0"/>
              </a:rPr>
              <a:t>Virtual &amp; Physical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1600" b="1" i="0" u="none" strike="noStrike" kern="1200" cap="none" spc="0" normalizeH="0" baseline="0" noProof="0" dirty="0">
                <a:ln>
                  <a:noFill/>
                </a:ln>
                <a:solidFill>
                  <a:srgbClr val="A5A5A5">
                    <a:lumMod val="75000"/>
                  </a:srgbClr>
                </a:solidFill>
                <a:effectLst/>
                <a:uLnTx/>
                <a:uFillTx/>
                <a:latin typeface="Century Gothic" panose="020B0502020202020204" pitchFamily="34" charset="0"/>
                <a:ea typeface="Calibri Light" charset="0"/>
                <a:cs typeface="Calibri Light" charset="0"/>
              </a:rPr>
              <a:t>Workshops</a:t>
            </a:r>
          </a:p>
        </p:txBody>
      </p:sp>
      <p:sp>
        <p:nvSpPr>
          <p:cNvPr id="150" name="TextBox 149">
            <a:extLst>
              <a:ext uri="{FF2B5EF4-FFF2-40B4-BE49-F238E27FC236}">
                <a16:creationId xmlns:a16="http://schemas.microsoft.com/office/drawing/2014/main" id="{0855AC43-91D8-4FCB-9086-16E5DED066E4}"/>
              </a:ext>
            </a:extLst>
          </p:cNvPr>
          <p:cNvSpPr txBox="1"/>
          <p:nvPr/>
        </p:nvSpPr>
        <p:spPr>
          <a:xfrm rot="18863836">
            <a:off x="3977013" y="2773026"/>
            <a:ext cx="1028126" cy="263605"/>
          </a:xfrm>
          <a:prstGeom prst="rect">
            <a:avLst/>
          </a:prstGeom>
          <a:noFill/>
        </p:spPr>
        <p:txBody>
          <a:bodyPr wrap="none" rtlCol="0">
            <a:prstTxWarp prst="textArchUp">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IN" sz="105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Edit Text</a:t>
            </a:r>
          </a:p>
        </p:txBody>
      </p:sp>
      <p:sp>
        <p:nvSpPr>
          <p:cNvPr id="151" name="TextBox 150">
            <a:extLst>
              <a:ext uri="{FF2B5EF4-FFF2-40B4-BE49-F238E27FC236}">
                <a16:creationId xmlns:a16="http://schemas.microsoft.com/office/drawing/2014/main" id="{6E5F6BE9-FC53-4553-ADF1-BAE06AACBD94}"/>
              </a:ext>
            </a:extLst>
          </p:cNvPr>
          <p:cNvSpPr txBox="1"/>
          <p:nvPr/>
        </p:nvSpPr>
        <p:spPr>
          <a:xfrm rot="4706857">
            <a:off x="3622556" y="3611037"/>
            <a:ext cx="1028126" cy="263605"/>
          </a:xfrm>
          <a:prstGeom prst="rect">
            <a:avLst/>
          </a:prstGeom>
          <a:noFill/>
        </p:spPr>
        <p:txBody>
          <a:bodyPr wrap="none" rtlCol="0">
            <a:prstTxWarp prst="textArchDown">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IN" sz="105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Edit Text</a:t>
            </a:r>
          </a:p>
        </p:txBody>
      </p:sp>
      <p:sp>
        <p:nvSpPr>
          <p:cNvPr id="152" name="TextBox 151">
            <a:extLst>
              <a:ext uri="{FF2B5EF4-FFF2-40B4-BE49-F238E27FC236}">
                <a16:creationId xmlns:a16="http://schemas.microsoft.com/office/drawing/2014/main" id="{DF51F02F-51C3-4829-9F28-8503F1A98448}"/>
              </a:ext>
            </a:extLst>
          </p:cNvPr>
          <p:cNvSpPr txBox="1"/>
          <p:nvPr/>
        </p:nvSpPr>
        <p:spPr>
          <a:xfrm rot="1983782">
            <a:off x="4189092" y="4337145"/>
            <a:ext cx="1077340" cy="263605"/>
          </a:xfrm>
          <a:prstGeom prst="rect">
            <a:avLst/>
          </a:prstGeom>
          <a:noFill/>
        </p:spPr>
        <p:txBody>
          <a:bodyPr wrap="none" rtlCol="0">
            <a:prstTxWarp prst="textArchDown">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IN" sz="105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Edit Text</a:t>
            </a:r>
          </a:p>
        </p:txBody>
      </p:sp>
      <p:sp>
        <p:nvSpPr>
          <p:cNvPr id="154" name="TextBox 153">
            <a:extLst>
              <a:ext uri="{FF2B5EF4-FFF2-40B4-BE49-F238E27FC236}">
                <a16:creationId xmlns:a16="http://schemas.microsoft.com/office/drawing/2014/main" id="{C5C27BC9-DDA3-4E93-98E6-E6C60CE4DEC0}"/>
              </a:ext>
            </a:extLst>
          </p:cNvPr>
          <p:cNvSpPr txBox="1"/>
          <p:nvPr/>
        </p:nvSpPr>
        <p:spPr>
          <a:xfrm rot="19611772">
            <a:off x="6863816" y="4397899"/>
            <a:ext cx="1181357" cy="247966"/>
          </a:xfrm>
          <a:prstGeom prst="rect">
            <a:avLst/>
          </a:prstGeom>
          <a:noFill/>
        </p:spPr>
        <p:txBody>
          <a:bodyPr wrap="none" rtlCol="0">
            <a:prstTxWarp prst="textArchDown">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IN" sz="105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Edit Text</a:t>
            </a:r>
          </a:p>
        </p:txBody>
      </p:sp>
      <p:sp>
        <p:nvSpPr>
          <p:cNvPr id="155" name="TextBox 154">
            <a:extLst>
              <a:ext uri="{FF2B5EF4-FFF2-40B4-BE49-F238E27FC236}">
                <a16:creationId xmlns:a16="http://schemas.microsoft.com/office/drawing/2014/main" id="{FFBEEC64-B495-4E04-A876-2AA32331E1CE}"/>
              </a:ext>
            </a:extLst>
          </p:cNvPr>
          <p:cNvSpPr txBox="1"/>
          <p:nvPr/>
        </p:nvSpPr>
        <p:spPr>
          <a:xfrm rot="16585167">
            <a:off x="7479356" y="3535207"/>
            <a:ext cx="1108856" cy="247966"/>
          </a:xfrm>
          <a:prstGeom prst="rect">
            <a:avLst/>
          </a:prstGeom>
          <a:noFill/>
        </p:spPr>
        <p:txBody>
          <a:bodyPr wrap="none" rtlCol="0">
            <a:prstTxWarp prst="textArchDown">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IN" sz="105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Edit Text</a:t>
            </a:r>
          </a:p>
        </p:txBody>
      </p:sp>
      <p:sp>
        <p:nvSpPr>
          <p:cNvPr id="156" name="TextBox 155">
            <a:extLst>
              <a:ext uri="{FF2B5EF4-FFF2-40B4-BE49-F238E27FC236}">
                <a16:creationId xmlns:a16="http://schemas.microsoft.com/office/drawing/2014/main" id="{60F5554A-00FA-4A1D-8D1F-2A43A951776E}"/>
              </a:ext>
            </a:extLst>
          </p:cNvPr>
          <p:cNvSpPr txBox="1"/>
          <p:nvPr/>
        </p:nvSpPr>
        <p:spPr>
          <a:xfrm rot="2700000">
            <a:off x="7070871" y="2710330"/>
            <a:ext cx="1028126" cy="263605"/>
          </a:xfrm>
          <a:prstGeom prst="rect">
            <a:avLst/>
          </a:prstGeom>
          <a:noFill/>
        </p:spPr>
        <p:txBody>
          <a:bodyPr wrap="none" rtlCol="0">
            <a:prstTxWarp prst="textArchUp">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IN" sz="105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Edit Text</a:t>
            </a:r>
          </a:p>
        </p:txBody>
      </p:sp>
      <p:grpSp>
        <p:nvGrpSpPr>
          <p:cNvPr id="197" name="Group 196">
            <a:extLst>
              <a:ext uri="{FF2B5EF4-FFF2-40B4-BE49-F238E27FC236}">
                <a16:creationId xmlns:a16="http://schemas.microsoft.com/office/drawing/2014/main" id="{1660F2DB-CF7D-4B4A-99A5-CCDE8EEF83BA}"/>
              </a:ext>
            </a:extLst>
          </p:cNvPr>
          <p:cNvGrpSpPr/>
          <p:nvPr/>
        </p:nvGrpSpPr>
        <p:grpSpPr>
          <a:xfrm>
            <a:off x="3830779" y="1918156"/>
            <a:ext cx="4567837" cy="3368617"/>
            <a:chOff x="4519694" y="1253854"/>
            <a:chExt cx="7136304" cy="4112171"/>
          </a:xfrm>
          <a:solidFill>
            <a:schemeClr val="accent4">
              <a:lumMod val="75000"/>
            </a:schemeClr>
          </a:solidFill>
        </p:grpSpPr>
        <p:sp>
          <p:nvSpPr>
            <p:cNvPr id="198" name="Freeform 5">
              <a:extLst>
                <a:ext uri="{FF2B5EF4-FFF2-40B4-BE49-F238E27FC236}">
                  <a16:creationId xmlns:a16="http://schemas.microsoft.com/office/drawing/2014/main" id="{E4CC5D11-0983-421B-AED4-861B332B5A4B}"/>
                </a:ext>
              </a:extLst>
            </p:cNvPr>
            <p:cNvSpPr>
              <a:spLocks/>
            </p:cNvSpPr>
            <p:nvPr/>
          </p:nvSpPr>
          <p:spPr bwMode="auto">
            <a:xfrm>
              <a:off x="10478263" y="2626131"/>
              <a:ext cx="55916" cy="305209"/>
            </a:xfrm>
            <a:custGeom>
              <a:avLst/>
              <a:gdLst>
                <a:gd name="T0" fmla="*/ 0 w 25"/>
                <a:gd name="T1" fmla="*/ 1 h 137"/>
                <a:gd name="T2" fmla="*/ 0 w 25"/>
                <a:gd name="T3" fmla="*/ 26 h 137"/>
                <a:gd name="T4" fmla="*/ 24 w 25"/>
                <a:gd name="T5" fmla="*/ 137 h 137"/>
                <a:gd name="T6" fmla="*/ 25 w 25"/>
                <a:gd name="T7" fmla="*/ 105 h 137"/>
                <a:gd name="T8" fmla="*/ 12 w 25"/>
                <a:gd name="T9" fmla="*/ 0 h 137"/>
                <a:gd name="T10" fmla="*/ 0 w 25"/>
                <a:gd name="T11" fmla="*/ 1 h 137"/>
              </a:gdLst>
              <a:ahLst/>
              <a:cxnLst>
                <a:cxn ang="0">
                  <a:pos x="T0" y="T1"/>
                </a:cxn>
                <a:cxn ang="0">
                  <a:pos x="T2" y="T3"/>
                </a:cxn>
                <a:cxn ang="0">
                  <a:pos x="T4" y="T5"/>
                </a:cxn>
                <a:cxn ang="0">
                  <a:pos x="T6" y="T7"/>
                </a:cxn>
                <a:cxn ang="0">
                  <a:pos x="T8" y="T9"/>
                </a:cxn>
                <a:cxn ang="0">
                  <a:pos x="T10" y="T11"/>
                </a:cxn>
              </a:cxnLst>
              <a:rect l="0" t="0" r="r" b="b"/>
              <a:pathLst>
                <a:path w="25" h="137">
                  <a:moveTo>
                    <a:pt x="0" y="1"/>
                  </a:moveTo>
                  <a:cubicBezTo>
                    <a:pt x="0" y="26"/>
                    <a:pt x="0" y="26"/>
                    <a:pt x="0" y="26"/>
                  </a:cubicBezTo>
                  <a:cubicBezTo>
                    <a:pt x="13" y="62"/>
                    <a:pt x="21" y="99"/>
                    <a:pt x="24" y="137"/>
                  </a:cubicBezTo>
                  <a:cubicBezTo>
                    <a:pt x="25" y="126"/>
                    <a:pt x="25" y="115"/>
                    <a:pt x="25" y="105"/>
                  </a:cubicBezTo>
                  <a:cubicBezTo>
                    <a:pt x="25" y="69"/>
                    <a:pt x="20" y="34"/>
                    <a:pt x="12" y="0"/>
                  </a:cubicBezTo>
                  <a:lnTo>
                    <a:pt x="0" y="1"/>
                  </a:ln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9" name="Freeform 6">
              <a:extLst>
                <a:ext uri="{FF2B5EF4-FFF2-40B4-BE49-F238E27FC236}">
                  <a16:creationId xmlns:a16="http://schemas.microsoft.com/office/drawing/2014/main" id="{B2735816-F8B0-4C35-AAD8-8D04247ACE3D}"/>
                </a:ext>
              </a:extLst>
            </p:cNvPr>
            <p:cNvSpPr>
              <a:spLocks/>
            </p:cNvSpPr>
            <p:nvPr/>
          </p:nvSpPr>
          <p:spPr bwMode="auto">
            <a:xfrm>
              <a:off x="9666312" y="1710503"/>
              <a:ext cx="763023" cy="866701"/>
            </a:xfrm>
            <a:custGeom>
              <a:avLst/>
              <a:gdLst>
                <a:gd name="T0" fmla="*/ 7 w 343"/>
                <a:gd name="T1" fmla="*/ 0 h 389"/>
                <a:gd name="T2" fmla="*/ 0 w 343"/>
                <a:gd name="T3" fmla="*/ 6 h 389"/>
                <a:gd name="T4" fmla="*/ 0 w 343"/>
                <a:gd name="T5" fmla="*/ 61 h 389"/>
                <a:gd name="T6" fmla="*/ 343 w 343"/>
                <a:gd name="T7" fmla="*/ 389 h 389"/>
                <a:gd name="T8" fmla="*/ 343 w 343"/>
                <a:gd name="T9" fmla="*/ 325 h 389"/>
                <a:gd name="T10" fmla="*/ 7 w 343"/>
                <a:gd name="T11" fmla="*/ 0 h 389"/>
              </a:gdLst>
              <a:ahLst/>
              <a:cxnLst>
                <a:cxn ang="0">
                  <a:pos x="T0" y="T1"/>
                </a:cxn>
                <a:cxn ang="0">
                  <a:pos x="T2" y="T3"/>
                </a:cxn>
                <a:cxn ang="0">
                  <a:pos x="T4" y="T5"/>
                </a:cxn>
                <a:cxn ang="0">
                  <a:pos x="T6" y="T7"/>
                </a:cxn>
                <a:cxn ang="0">
                  <a:pos x="T8" y="T9"/>
                </a:cxn>
                <a:cxn ang="0">
                  <a:pos x="T10" y="T11"/>
                </a:cxn>
              </a:cxnLst>
              <a:rect l="0" t="0" r="r" b="b"/>
              <a:pathLst>
                <a:path w="343" h="389">
                  <a:moveTo>
                    <a:pt x="7" y="0"/>
                  </a:moveTo>
                  <a:cubicBezTo>
                    <a:pt x="0" y="6"/>
                    <a:pt x="0" y="6"/>
                    <a:pt x="0" y="6"/>
                  </a:cubicBezTo>
                  <a:cubicBezTo>
                    <a:pt x="0" y="61"/>
                    <a:pt x="0" y="61"/>
                    <a:pt x="0" y="61"/>
                  </a:cubicBezTo>
                  <a:cubicBezTo>
                    <a:pt x="156" y="142"/>
                    <a:pt x="279" y="265"/>
                    <a:pt x="343" y="389"/>
                  </a:cubicBezTo>
                  <a:cubicBezTo>
                    <a:pt x="343" y="325"/>
                    <a:pt x="343" y="325"/>
                    <a:pt x="343" y="325"/>
                  </a:cubicBezTo>
                  <a:cubicBezTo>
                    <a:pt x="280" y="203"/>
                    <a:pt x="160" y="82"/>
                    <a:pt x="7" y="0"/>
                  </a:cubicBez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2" name="Freeform 9">
              <a:extLst>
                <a:ext uri="{FF2B5EF4-FFF2-40B4-BE49-F238E27FC236}">
                  <a16:creationId xmlns:a16="http://schemas.microsoft.com/office/drawing/2014/main" id="{88159AE5-A6EC-4E44-93D9-72BAFD2D71EA}"/>
                </a:ext>
              </a:extLst>
            </p:cNvPr>
            <p:cNvSpPr>
              <a:spLocks/>
            </p:cNvSpPr>
            <p:nvPr/>
          </p:nvSpPr>
          <p:spPr bwMode="auto">
            <a:xfrm>
              <a:off x="5746357" y="1710503"/>
              <a:ext cx="774671" cy="864371"/>
            </a:xfrm>
            <a:custGeom>
              <a:avLst/>
              <a:gdLst>
                <a:gd name="T0" fmla="*/ 340 w 348"/>
                <a:gd name="T1" fmla="*/ 0 h 388"/>
                <a:gd name="T2" fmla="*/ 0 w 348"/>
                <a:gd name="T3" fmla="*/ 324 h 388"/>
                <a:gd name="T4" fmla="*/ 0 w 348"/>
                <a:gd name="T5" fmla="*/ 388 h 388"/>
                <a:gd name="T6" fmla="*/ 348 w 348"/>
                <a:gd name="T7" fmla="*/ 60 h 388"/>
                <a:gd name="T8" fmla="*/ 348 w 348"/>
                <a:gd name="T9" fmla="*/ 6 h 388"/>
                <a:gd name="T10" fmla="*/ 340 w 348"/>
                <a:gd name="T11" fmla="*/ 0 h 388"/>
              </a:gdLst>
              <a:ahLst/>
              <a:cxnLst>
                <a:cxn ang="0">
                  <a:pos x="T0" y="T1"/>
                </a:cxn>
                <a:cxn ang="0">
                  <a:pos x="T2" y="T3"/>
                </a:cxn>
                <a:cxn ang="0">
                  <a:pos x="T4" y="T5"/>
                </a:cxn>
                <a:cxn ang="0">
                  <a:pos x="T6" y="T7"/>
                </a:cxn>
                <a:cxn ang="0">
                  <a:pos x="T8" y="T9"/>
                </a:cxn>
                <a:cxn ang="0">
                  <a:pos x="T10" y="T11"/>
                </a:cxn>
              </a:cxnLst>
              <a:rect l="0" t="0" r="r" b="b"/>
              <a:pathLst>
                <a:path w="348" h="388">
                  <a:moveTo>
                    <a:pt x="340" y="0"/>
                  </a:moveTo>
                  <a:cubicBezTo>
                    <a:pt x="184" y="83"/>
                    <a:pt x="62" y="199"/>
                    <a:pt x="0" y="324"/>
                  </a:cubicBezTo>
                  <a:cubicBezTo>
                    <a:pt x="0" y="388"/>
                    <a:pt x="0" y="388"/>
                    <a:pt x="0" y="388"/>
                  </a:cubicBezTo>
                  <a:cubicBezTo>
                    <a:pt x="63" y="261"/>
                    <a:pt x="188" y="143"/>
                    <a:pt x="348" y="60"/>
                  </a:cubicBezTo>
                  <a:cubicBezTo>
                    <a:pt x="348" y="6"/>
                    <a:pt x="348" y="6"/>
                    <a:pt x="348" y="6"/>
                  </a:cubicBezTo>
                  <a:lnTo>
                    <a:pt x="340" y="0"/>
                  </a:ln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03" name="Group 202">
              <a:extLst>
                <a:ext uri="{FF2B5EF4-FFF2-40B4-BE49-F238E27FC236}">
                  <a16:creationId xmlns:a16="http://schemas.microsoft.com/office/drawing/2014/main" id="{6F5A4DCE-3BB1-4EC1-AE73-9C9C6CC0101D}"/>
                </a:ext>
              </a:extLst>
            </p:cNvPr>
            <p:cNvGrpSpPr/>
            <p:nvPr/>
          </p:nvGrpSpPr>
          <p:grpSpPr>
            <a:xfrm>
              <a:off x="4519694" y="1253854"/>
              <a:ext cx="7136304" cy="3949084"/>
              <a:chOff x="4519694" y="1253853"/>
              <a:chExt cx="7136303" cy="3949082"/>
            </a:xfrm>
            <a:grpFill/>
          </p:grpSpPr>
          <p:sp>
            <p:nvSpPr>
              <p:cNvPr id="219" name="Freeform 11">
                <a:extLst>
                  <a:ext uri="{FF2B5EF4-FFF2-40B4-BE49-F238E27FC236}">
                    <a16:creationId xmlns:a16="http://schemas.microsoft.com/office/drawing/2014/main" id="{68A2F665-AA10-4CD8-838E-C585F22554AA}"/>
                  </a:ext>
                </a:extLst>
              </p:cNvPr>
              <p:cNvSpPr>
                <a:spLocks/>
              </p:cNvSpPr>
              <p:nvPr/>
            </p:nvSpPr>
            <p:spPr bwMode="auto">
              <a:xfrm>
                <a:off x="4680452" y="1256184"/>
                <a:ext cx="1840574" cy="1238311"/>
              </a:xfrm>
              <a:custGeom>
                <a:avLst/>
                <a:gdLst>
                  <a:gd name="T0" fmla="*/ 827 w 827"/>
                  <a:gd name="T1" fmla="*/ 209 h 556"/>
                  <a:gd name="T2" fmla="*/ 546 w 827"/>
                  <a:gd name="T3" fmla="*/ 0 h 556"/>
                  <a:gd name="T4" fmla="*/ 0 w 827"/>
                  <a:gd name="T5" fmla="*/ 511 h 556"/>
                  <a:gd name="T6" fmla="*/ 480 w 827"/>
                  <a:gd name="T7" fmla="*/ 556 h 556"/>
                  <a:gd name="T8" fmla="*/ 827 w 827"/>
                  <a:gd name="T9" fmla="*/ 209 h 556"/>
                </a:gdLst>
                <a:ahLst/>
                <a:cxnLst>
                  <a:cxn ang="0">
                    <a:pos x="T0" y="T1"/>
                  </a:cxn>
                  <a:cxn ang="0">
                    <a:pos x="T2" y="T3"/>
                  </a:cxn>
                  <a:cxn ang="0">
                    <a:pos x="T4" y="T5"/>
                  </a:cxn>
                  <a:cxn ang="0">
                    <a:pos x="T6" y="T7"/>
                  </a:cxn>
                  <a:cxn ang="0">
                    <a:pos x="T8" y="T9"/>
                  </a:cxn>
                </a:cxnLst>
                <a:rect l="0" t="0" r="r" b="b"/>
                <a:pathLst>
                  <a:path w="827" h="556">
                    <a:moveTo>
                      <a:pt x="827" y="209"/>
                    </a:moveTo>
                    <a:cubicBezTo>
                      <a:pt x="546" y="0"/>
                      <a:pt x="546" y="0"/>
                      <a:pt x="546" y="0"/>
                    </a:cubicBezTo>
                    <a:cubicBezTo>
                      <a:pt x="291" y="129"/>
                      <a:pt x="98" y="306"/>
                      <a:pt x="0" y="511"/>
                    </a:cubicBezTo>
                    <a:cubicBezTo>
                      <a:pt x="480" y="556"/>
                      <a:pt x="480" y="556"/>
                      <a:pt x="480" y="556"/>
                    </a:cubicBezTo>
                    <a:cubicBezTo>
                      <a:pt x="542" y="419"/>
                      <a:pt x="664" y="299"/>
                      <a:pt x="827" y="209"/>
                    </a:cubicBez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0" name="Freeform 12">
                <a:extLst>
                  <a:ext uri="{FF2B5EF4-FFF2-40B4-BE49-F238E27FC236}">
                    <a16:creationId xmlns:a16="http://schemas.microsoft.com/office/drawing/2014/main" id="{323AF73E-7047-4552-81B0-94F261151529}"/>
                  </a:ext>
                </a:extLst>
              </p:cNvPr>
              <p:cNvSpPr>
                <a:spLocks/>
              </p:cNvSpPr>
              <p:nvPr/>
            </p:nvSpPr>
            <p:spPr bwMode="auto">
              <a:xfrm>
                <a:off x="9666312" y="1253853"/>
                <a:ext cx="1823101" cy="1231322"/>
              </a:xfrm>
              <a:custGeom>
                <a:avLst/>
                <a:gdLst>
                  <a:gd name="T0" fmla="*/ 343 w 819"/>
                  <a:gd name="T1" fmla="*/ 553 h 553"/>
                  <a:gd name="T2" fmla="*/ 819 w 819"/>
                  <a:gd name="T3" fmla="*/ 505 h 553"/>
                  <a:gd name="T4" fmla="*/ 275 w 819"/>
                  <a:gd name="T5" fmla="*/ 0 h 553"/>
                  <a:gd name="T6" fmla="*/ 0 w 819"/>
                  <a:gd name="T7" fmla="*/ 211 h 553"/>
                  <a:gd name="T8" fmla="*/ 343 w 819"/>
                  <a:gd name="T9" fmla="*/ 553 h 553"/>
                </a:gdLst>
                <a:ahLst/>
                <a:cxnLst>
                  <a:cxn ang="0">
                    <a:pos x="T0" y="T1"/>
                  </a:cxn>
                  <a:cxn ang="0">
                    <a:pos x="T2" y="T3"/>
                  </a:cxn>
                  <a:cxn ang="0">
                    <a:pos x="T4" y="T5"/>
                  </a:cxn>
                  <a:cxn ang="0">
                    <a:pos x="T6" y="T7"/>
                  </a:cxn>
                  <a:cxn ang="0">
                    <a:pos x="T8" y="T9"/>
                  </a:cxn>
                </a:cxnLst>
                <a:rect l="0" t="0" r="r" b="b"/>
                <a:pathLst>
                  <a:path w="819" h="553">
                    <a:moveTo>
                      <a:pt x="343" y="553"/>
                    </a:moveTo>
                    <a:cubicBezTo>
                      <a:pt x="819" y="505"/>
                      <a:pt x="819" y="505"/>
                      <a:pt x="819" y="505"/>
                    </a:cubicBezTo>
                    <a:cubicBezTo>
                      <a:pt x="720" y="303"/>
                      <a:pt x="527" y="128"/>
                      <a:pt x="275" y="0"/>
                    </a:cubicBezTo>
                    <a:cubicBezTo>
                      <a:pt x="0" y="211"/>
                      <a:pt x="0" y="211"/>
                      <a:pt x="0" y="211"/>
                    </a:cubicBezTo>
                    <a:cubicBezTo>
                      <a:pt x="160" y="300"/>
                      <a:pt x="281" y="418"/>
                      <a:pt x="343" y="553"/>
                    </a:cubicBez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1" name="Freeform 13">
                <a:extLst>
                  <a:ext uri="{FF2B5EF4-FFF2-40B4-BE49-F238E27FC236}">
                    <a16:creationId xmlns:a16="http://schemas.microsoft.com/office/drawing/2014/main" id="{87979566-7ECA-4BC4-8480-B5D13B4E8684}"/>
                  </a:ext>
                </a:extLst>
              </p:cNvPr>
              <p:cNvSpPr>
                <a:spLocks/>
              </p:cNvSpPr>
              <p:nvPr/>
            </p:nvSpPr>
            <p:spPr bwMode="auto">
              <a:xfrm>
                <a:off x="4519694" y="2503813"/>
                <a:ext cx="1333834" cy="1474790"/>
              </a:xfrm>
              <a:custGeom>
                <a:avLst/>
                <a:gdLst>
                  <a:gd name="T0" fmla="*/ 508 w 599"/>
                  <a:gd name="T1" fmla="*/ 198 h 662"/>
                  <a:gd name="T2" fmla="*/ 533 w 599"/>
                  <a:gd name="T3" fmla="*/ 47 h 662"/>
                  <a:gd name="T4" fmla="*/ 50 w 599"/>
                  <a:gd name="T5" fmla="*/ 0 h 662"/>
                  <a:gd name="T6" fmla="*/ 0 w 599"/>
                  <a:gd name="T7" fmla="*/ 261 h 662"/>
                  <a:gd name="T8" fmla="*/ 123 w 599"/>
                  <a:gd name="T9" fmla="*/ 662 h 662"/>
                  <a:gd name="T10" fmla="*/ 599 w 599"/>
                  <a:gd name="T11" fmla="*/ 483 h 662"/>
                  <a:gd name="T12" fmla="*/ 508 w 599"/>
                  <a:gd name="T13" fmla="*/ 198 h 662"/>
                </a:gdLst>
                <a:ahLst/>
                <a:cxnLst>
                  <a:cxn ang="0">
                    <a:pos x="T0" y="T1"/>
                  </a:cxn>
                  <a:cxn ang="0">
                    <a:pos x="T2" y="T3"/>
                  </a:cxn>
                  <a:cxn ang="0">
                    <a:pos x="T4" y="T5"/>
                  </a:cxn>
                  <a:cxn ang="0">
                    <a:pos x="T6" y="T7"/>
                  </a:cxn>
                  <a:cxn ang="0">
                    <a:pos x="T8" y="T9"/>
                  </a:cxn>
                  <a:cxn ang="0">
                    <a:pos x="T10" y="T11"/>
                  </a:cxn>
                  <a:cxn ang="0">
                    <a:pos x="T12" y="T13"/>
                  </a:cxn>
                </a:cxnLst>
                <a:rect l="0" t="0" r="r" b="b"/>
                <a:pathLst>
                  <a:path w="599" h="662">
                    <a:moveTo>
                      <a:pt x="508" y="198"/>
                    </a:moveTo>
                    <a:cubicBezTo>
                      <a:pt x="508" y="146"/>
                      <a:pt x="517" y="95"/>
                      <a:pt x="533" y="47"/>
                    </a:cubicBezTo>
                    <a:cubicBezTo>
                      <a:pt x="50" y="0"/>
                      <a:pt x="50" y="0"/>
                      <a:pt x="50" y="0"/>
                    </a:cubicBezTo>
                    <a:cubicBezTo>
                      <a:pt x="17" y="83"/>
                      <a:pt x="0" y="171"/>
                      <a:pt x="0" y="261"/>
                    </a:cubicBezTo>
                    <a:cubicBezTo>
                      <a:pt x="0" y="403"/>
                      <a:pt x="43" y="538"/>
                      <a:pt x="123" y="662"/>
                    </a:cubicBezTo>
                    <a:cubicBezTo>
                      <a:pt x="599" y="483"/>
                      <a:pt x="599" y="483"/>
                      <a:pt x="599" y="483"/>
                    </a:cubicBezTo>
                    <a:cubicBezTo>
                      <a:pt x="540" y="396"/>
                      <a:pt x="508" y="299"/>
                      <a:pt x="508" y="198"/>
                    </a:cubicBez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3" name="Freeform 15">
                <a:extLst>
                  <a:ext uri="{FF2B5EF4-FFF2-40B4-BE49-F238E27FC236}">
                    <a16:creationId xmlns:a16="http://schemas.microsoft.com/office/drawing/2014/main" id="{E9699BBB-F253-42E4-9135-A847F8CD051D}"/>
                  </a:ext>
                </a:extLst>
              </p:cNvPr>
              <p:cNvSpPr>
                <a:spLocks/>
              </p:cNvSpPr>
              <p:nvPr/>
            </p:nvSpPr>
            <p:spPr bwMode="auto">
              <a:xfrm>
                <a:off x="10322163" y="2521287"/>
                <a:ext cx="1333834" cy="1457316"/>
              </a:xfrm>
              <a:custGeom>
                <a:avLst/>
                <a:gdLst>
                  <a:gd name="T0" fmla="*/ 94 w 599"/>
                  <a:gd name="T1" fmla="*/ 190 h 654"/>
                  <a:gd name="T2" fmla="*/ 0 w 599"/>
                  <a:gd name="T3" fmla="*/ 479 h 654"/>
                  <a:gd name="T4" fmla="*/ 476 w 599"/>
                  <a:gd name="T5" fmla="*/ 654 h 654"/>
                  <a:gd name="T6" fmla="*/ 599 w 599"/>
                  <a:gd name="T7" fmla="*/ 253 h 654"/>
                  <a:gd name="T8" fmla="*/ 552 w 599"/>
                  <a:gd name="T9" fmla="*/ 0 h 654"/>
                  <a:gd name="T10" fmla="*/ 72 w 599"/>
                  <a:gd name="T11" fmla="*/ 49 h 654"/>
                  <a:gd name="T12" fmla="*/ 94 w 599"/>
                  <a:gd name="T13" fmla="*/ 190 h 654"/>
                </a:gdLst>
                <a:ahLst/>
                <a:cxnLst>
                  <a:cxn ang="0">
                    <a:pos x="T0" y="T1"/>
                  </a:cxn>
                  <a:cxn ang="0">
                    <a:pos x="T2" y="T3"/>
                  </a:cxn>
                  <a:cxn ang="0">
                    <a:pos x="T4" y="T5"/>
                  </a:cxn>
                  <a:cxn ang="0">
                    <a:pos x="T6" y="T7"/>
                  </a:cxn>
                  <a:cxn ang="0">
                    <a:pos x="T8" y="T9"/>
                  </a:cxn>
                  <a:cxn ang="0">
                    <a:pos x="T10" y="T11"/>
                  </a:cxn>
                  <a:cxn ang="0">
                    <a:pos x="T12" y="T13"/>
                  </a:cxn>
                </a:cxnLst>
                <a:rect l="0" t="0" r="r" b="b"/>
                <a:pathLst>
                  <a:path w="599" h="654">
                    <a:moveTo>
                      <a:pt x="94" y="190"/>
                    </a:moveTo>
                    <a:cubicBezTo>
                      <a:pt x="94" y="293"/>
                      <a:pt x="60" y="391"/>
                      <a:pt x="0" y="479"/>
                    </a:cubicBezTo>
                    <a:cubicBezTo>
                      <a:pt x="476" y="654"/>
                      <a:pt x="476" y="654"/>
                      <a:pt x="476" y="654"/>
                    </a:cubicBezTo>
                    <a:cubicBezTo>
                      <a:pt x="554" y="532"/>
                      <a:pt x="599" y="394"/>
                      <a:pt x="599" y="253"/>
                    </a:cubicBezTo>
                    <a:cubicBezTo>
                      <a:pt x="599" y="166"/>
                      <a:pt x="583" y="81"/>
                      <a:pt x="552" y="0"/>
                    </a:cubicBezTo>
                    <a:cubicBezTo>
                      <a:pt x="72" y="49"/>
                      <a:pt x="72" y="49"/>
                      <a:pt x="72" y="49"/>
                    </a:cubicBezTo>
                    <a:cubicBezTo>
                      <a:pt x="86" y="94"/>
                      <a:pt x="94" y="141"/>
                      <a:pt x="94" y="190"/>
                    </a:cubicBez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4" name="Freeform 16">
                <a:extLst>
                  <a:ext uri="{FF2B5EF4-FFF2-40B4-BE49-F238E27FC236}">
                    <a16:creationId xmlns:a16="http://schemas.microsoft.com/office/drawing/2014/main" id="{791F018C-50A0-4BB3-96B7-4713D74BC9FC}"/>
                  </a:ext>
                </a:extLst>
              </p:cNvPr>
              <p:cNvSpPr>
                <a:spLocks/>
              </p:cNvSpPr>
              <p:nvPr/>
            </p:nvSpPr>
            <p:spPr bwMode="auto">
              <a:xfrm>
                <a:off x="9092007" y="3700187"/>
                <a:ext cx="2197040" cy="1502748"/>
              </a:xfrm>
              <a:custGeom>
                <a:avLst/>
                <a:gdLst>
                  <a:gd name="T0" fmla="*/ 0 w 987"/>
                  <a:gd name="T1" fmla="*/ 314 h 675"/>
                  <a:gd name="T2" fmla="*/ 200 w 987"/>
                  <a:gd name="T3" fmla="*/ 675 h 675"/>
                  <a:gd name="T4" fmla="*/ 987 w 987"/>
                  <a:gd name="T5" fmla="*/ 185 h 675"/>
                  <a:gd name="T6" fmla="*/ 516 w 987"/>
                  <a:gd name="T7" fmla="*/ 0 h 675"/>
                  <a:gd name="T8" fmla="*/ 0 w 987"/>
                  <a:gd name="T9" fmla="*/ 314 h 675"/>
                </a:gdLst>
                <a:ahLst/>
                <a:cxnLst>
                  <a:cxn ang="0">
                    <a:pos x="T0" y="T1"/>
                  </a:cxn>
                  <a:cxn ang="0">
                    <a:pos x="T2" y="T3"/>
                  </a:cxn>
                  <a:cxn ang="0">
                    <a:pos x="T4" y="T5"/>
                  </a:cxn>
                  <a:cxn ang="0">
                    <a:pos x="T6" y="T7"/>
                  </a:cxn>
                  <a:cxn ang="0">
                    <a:pos x="T8" y="T9"/>
                  </a:cxn>
                </a:cxnLst>
                <a:rect l="0" t="0" r="r" b="b"/>
                <a:pathLst>
                  <a:path w="987" h="675">
                    <a:moveTo>
                      <a:pt x="0" y="314"/>
                    </a:moveTo>
                    <a:cubicBezTo>
                      <a:pt x="200" y="675"/>
                      <a:pt x="200" y="675"/>
                      <a:pt x="200" y="675"/>
                    </a:cubicBezTo>
                    <a:cubicBezTo>
                      <a:pt x="542" y="576"/>
                      <a:pt x="821" y="402"/>
                      <a:pt x="987" y="185"/>
                    </a:cubicBezTo>
                    <a:cubicBezTo>
                      <a:pt x="516" y="0"/>
                      <a:pt x="516" y="0"/>
                      <a:pt x="516" y="0"/>
                    </a:cubicBezTo>
                    <a:cubicBezTo>
                      <a:pt x="402" y="139"/>
                      <a:pt x="220" y="250"/>
                      <a:pt x="0" y="314"/>
                    </a:cubicBez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6" name="Freeform 18">
                <a:extLst>
                  <a:ext uri="{FF2B5EF4-FFF2-40B4-BE49-F238E27FC236}">
                    <a16:creationId xmlns:a16="http://schemas.microsoft.com/office/drawing/2014/main" id="{BE2891B8-39EA-41A9-98F6-49F37C476D57}"/>
                  </a:ext>
                </a:extLst>
              </p:cNvPr>
              <p:cNvSpPr>
                <a:spLocks/>
              </p:cNvSpPr>
              <p:nvPr/>
            </p:nvSpPr>
            <p:spPr bwMode="auto">
              <a:xfrm>
                <a:off x="4893634" y="3688537"/>
                <a:ext cx="2192380" cy="1510902"/>
              </a:xfrm>
              <a:custGeom>
                <a:avLst/>
                <a:gdLst>
                  <a:gd name="T0" fmla="*/ 466 w 985"/>
                  <a:gd name="T1" fmla="*/ 0 h 678"/>
                  <a:gd name="T2" fmla="*/ 0 w 985"/>
                  <a:gd name="T3" fmla="*/ 193 h 678"/>
                  <a:gd name="T4" fmla="*/ 778 w 985"/>
                  <a:gd name="T5" fmla="*/ 678 h 678"/>
                  <a:gd name="T6" fmla="*/ 985 w 985"/>
                  <a:gd name="T7" fmla="*/ 319 h 678"/>
                  <a:gd name="T8" fmla="*/ 466 w 985"/>
                  <a:gd name="T9" fmla="*/ 0 h 678"/>
                </a:gdLst>
                <a:ahLst/>
                <a:cxnLst>
                  <a:cxn ang="0">
                    <a:pos x="T0" y="T1"/>
                  </a:cxn>
                  <a:cxn ang="0">
                    <a:pos x="T2" y="T3"/>
                  </a:cxn>
                  <a:cxn ang="0">
                    <a:pos x="T4" y="T5"/>
                  </a:cxn>
                  <a:cxn ang="0">
                    <a:pos x="T6" y="T7"/>
                  </a:cxn>
                  <a:cxn ang="0">
                    <a:pos x="T8" y="T9"/>
                  </a:cxn>
                </a:cxnLst>
                <a:rect l="0" t="0" r="r" b="b"/>
                <a:pathLst>
                  <a:path w="985" h="678">
                    <a:moveTo>
                      <a:pt x="466" y="0"/>
                    </a:moveTo>
                    <a:cubicBezTo>
                      <a:pt x="0" y="193"/>
                      <a:pt x="0" y="193"/>
                      <a:pt x="0" y="193"/>
                    </a:cubicBezTo>
                    <a:cubicBezTo>
                      <a:pt x="165" y="407"/>
                      <a:pt x="440" y="580"/>
                      <a:pt x="778" y="678"/>
                    </a:cubicBezTo>
                    <a:cubicBezTo>
                      <a:pt x="985" y="319"/>
                      <a:pt x="985" y="319"/>
                      <a:pt x="985" y="319"/>
                    </a:cubicBezTo>
                    <a:cubicBezTo>
                      <a:pt x="762" y="253"/>
                      <a:pt x="580" y="140"/>
                      <a:pt x="466" y="0"/>
                    </a:cubicBez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04" name="Freeform 19">
              <a:extLst>
                <a:ext uri="{FF2B5EF4-FFF2-40B4-BE49-F238E27FC236}">
                  <a16:creationId xmlns:a16="http://schemas.microsoft.com/office/drawing/2014/main" id="{FF4FEEC7-5C24-4DA7-BD10-E68BAC7B22E3}"/>
                </a:ext>
              </a:extLst>
            </p:cNvPr>
            <p:cNvSpPr>
              <a:spLocks/>
            </p:cNvSpPr>
            <p:nvPr/>
          </p:nvSpPr>
          <p:spPr bwMode="auto">
            <a:xfrm>
              <a:off x="9534678" y="4111405"/>
              <a:ext cx="1754370" cy="1254620"/>
            </a:xfrm>
            <a:custGeom>
              <a:avLst/>
              <a:gdLst>
                <a:gd name="T0" fmla="*/ 0 w 788"/>
                <a:gd name="T1" fmla="*/ 490 h 563"/>
                <a:gd name="T2" fmla="*/ 0 w 788"/>
                <a:gd name="T3" fmla="*/ 563 h 563"/>
                <a:gd name="T4" fmla="*/ 788 w 788"/>
                <a:gd name="T5" fmla="*/ 73 h 563"/>
                <a:gd name="T6" fmla="*/ 788 w 788"/>
                <a:gd name="T7" fmla="*/ 0 h 563"/>
                <a:gd name="T8" fmla="*/ 0 w 788"/>
                <a:gd name="T9" fmla="*/ 490 h 563"/>
              </a:gdLst>
              <a:ahLst/>
              <a:cxnLst>
                <a:cxn ang="0">
                  <a:pos x="T0" y="T1"/>
                </a:cxn>
                <a:cxn ang="0">
                  <a:pos x="T2" y="T3"/>
                </a:cxn>
                <a:cxn ang="0">
                  <a:pos x="T4" y="T5"/>
                </a:cxn>
                <a:cxn ang="0">
                  <a:pos x="T6" y="T7"/>
                </a:cxn>
                <a:cxn ang="0">
                  <a:pos x="T8" y="T9"/>
                </a:cxn>
              </a:cxnLst>
              <a:rect l="0" t="0" r="r" b="b"/>
              <a:pathLst>
                <a:path w="788" h="563">
                  <a:moveTo>
                    <a:pt x="0" y="490"/>
                  </a:moveTo>
                  <a:cubicBezTo>
                    <a:pt x="0" y="563"/>
                    <a:pt x="0" y="563"/>
                    <a:pt x="0" y="563"/>
                  </a:cubicBezTo>
                  <a:cubicBezTo>
                    <a:pt x="343" y="464"/>
                    <a:pt x="622" y="290"/>
                    <a:pt x="788" y="73"/>
                  </a:cubicBezTo>
                  <a:cubicBezTo>
                    <a:pt x="788" y="0"/>
                    <a:pt x="788" y="0"/>
                    <a:pt x="788" y="0"/>
                  </a:cubicBezTo>
                  <a:cubicBezTo>
                    <a:pt x="622" y="217"/>
                    <a:pt x="343" y="391"/>
                    <a:pt x="0" y="490"/>
                  </a:cubicBez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5" name="Freeform 20">
              <a:extLst>
                <a:ext uri="{FF2B5EF4-FFF2-40B4-BE49-F238E27FC236}">
                  <a16:creationId xmlns:a16="http://schemas.microsoft.com/office/drawing/2014/main" id="{8ACBB2B2-9459-4FB4-90E0-F7BFDA91EE11}"/>
                </a:ext>
              </a:extLst>
            </p:cNvPr>
            <p:cNvSpPr>
              <a:spLocks/>
            </p:cNvSpPr>
            <p:nvPr/>
          </p:nvSpPr>
          <p:spPr bwMode="auto">
            <a:xfrm>
              <a:off x="11382241" y="3165490"/>
              <a:ext cx="273757" cy="975039"/>
            </a:xfrm>
            <a:custGeom>
              <a:avLst/>
              <a:gdLst>
                <a:gd name="T0" fmla="*/ 122 w 123"/>
                <a:gd name="T1" fmla="*/ 0 h 438"/>
                <a:gd name="T2" fmla="*/ 0 w 123"/>
                <a:gd name="T3" fmla="*/ 365 h 438"/>
                <a:gd name="T4" fmla="*/ 0 w 123"/>
                <a:gd name="T5" fmla="*/ 438 h 438"/>
                <a:gd name="T6" fmla="*/ 123 w 123"/>
                <a:gd name="T7" fmla="*/ 37 h 438"/>
                <a:gd name="T8" fmla="*/ 122 w 123"/>
                <a:gd name="T9" fmla="*/ 0 h 438"/>
              </a:gdLst>
              <a:ahLst/>
              <a:cxnLst>
                <a:cxn ang="0">
                  <a:pos x="T0" y="T1"/>
                </a:cxn>
                <a:cxn ang="0">
                  <a:pos x="T2" y="T3"/>
                </a:cxn>
                <a:cxn ang="0">
                  <a:pos x="T4" y="T5"/>
                </a:cxn>
                <a:cxn ang="0">
                  <a:pos x="T6" y="T7"/>
                </a:cxn>
                <a:cxn ang="0">
                  <a:pos x="T8" y="T9"/>
                </a:cxn>
              </a:cxnLst>
              <a:rect l="0" t="0" r="r" b="b"/>
              <a:pathLst>
                <a:path w="123" h="438">
                  <a:moveTo>
                    <a:pt x="122" y="0"/>
                  </a:moveTo>
                  <a:cubicBezTo>
                    <a:pt x="116" y="129"/>
                    <a:pt x="73" y="252"/>
                    <a:pt x="0" y="365"/>
                  </a:cubicBezTo>
                  <a:cubicBezTo>
                    <a:pt x="0" y="438"/>
                    <a:pt x="0" y="438"/>
                    <a:pt x="0" y="438"/>
                  </a:cubicBezTo>
                  <a:cubicBezTo>
                    <a:pt x="79" y="315"/>
                    <a:pt x="123" y="179"/>
                    <a:pt x="123" y="37"/>
                  </a:cubicBezTo>
                  <a:cubicBezTo>
                    <a:pt x="123" y="25"/>
                    <a:pt x="123" y="12"/>
                    <a:pt x="122" y="0"/>
                  </a:cubicBez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6" name="Freeform 21">
              <a:extLst>
                <a:ext uri="{FF2B5EF4-FFF2-40B4-BE49-F238E27FC236}">
                  <a16:creationId xmlns:a16="http://schemas.microsoft.com/office/drawing/2014/main" id="{55062BB8-0625-4BD5-A75C-2B27E0DCD020}"/>
                </a:ext>
              </a:extLst>
            </p:cNvPr>
            <p:cNvSpPr>
              <a:spLocks/>
            </p:cNvSpPr>
            <p:nvPr/>
          </p:nvSpPr>
          <p:spPr bwMode="auto">
            <a:xfrm>
              <a:off x="4893634" y="4118395"/>
              <a:ext cx="1727577" cy="1242971"/>
            </a:xfrm>
            <a:custGeom>
              <a:avLst/>
              <a:gdLst>
                <a:gd name="T0" fmla="*/ 0 w 776"/>
                <a:gd name="T1" fmla="*/ 0 h 558"/>
                <a:gd name="T2" fmla="*/ 0 w 776"/>
                <a:gd name="T3" fmla="*/ 73 h 558"/>
                <a:gd name="T4" fmla="*/ 776 w 776"/>
                <a:gd name="T5" fmla="*/ 558 h 558"/>
                <a:gd name="T6" fmla="*/ 776 w 776"/>
                <a:gd name="T7" fmla="*/ 485 h 558"/>
                <a:gd name="T8" fmla="*/ 0 w 776"/>
                <a:gd name="T9" fmla="*/ 0 h 558"/>
              </a:gdLst>
              <a:ahLst/>
              <a:cxnLst>
                <a:cxn ang="0">
                  <a:pos x="T0" y="T1"/>
                </a:cxn>
                <a:cxn ang="0">
                  <a:pos x="T2" y="T3"/>
                </a:cxn>
                <a:cxn ang="0">
                  <a:pos x="T4" y="T5"/>
                </a:cxn>
                <a:cxn ang="0">
                  <a:pos x="T6" y="T7"/>
                </a:cxn>
                <a:cxn ang="0">
                  <a:pos x="T8" y="T9"/>
                </a:cxn>
              </a:cxnLst>
              <a:rect l="0" t="0" r="r" b="b"/>
              <a:pathLst>
                <a:path w="776" h="558">
                  <a:moveTo>
                    <a:pt x="0" y="0"/>
                  </a:moveTo>
                  <a:cubicBezTo>
                    <a:pt x="0" y="73"/>
                    <a:pt x="0" y="73"/>
                    <a:pt x="0" y="73"/>
                  </a:cubicBezTo>
                  <a:cubicBezTo>
                    <a:pt x="165" y="287"/>
                    <a:pt x="439" y="459"/>
                    <a:pt x="776" y="558"/>
                  </a:cubicBezTo>
                  <a:cubicBezTo>
                    <a:pt x="776" y="485"/>
                    <a:pt x="776" y="485"/>
                    <a:pt x="776" y="485"/>
                  </a:cubicBezTo>
                  <a:cubicBezTo>
                    <a:pt x="439" y="386"/>
                    <a:pt x="165" y="214"/>
                    <a:pt x="0" y="0"/>
                  </a:cubicBezTo>
                  <a:close/>
                </a:path>
              </a:pathLst>
            </a:custGeom>
            <a:grpFill/>
            <a:ln>
              <a:solidFill>
                <a:schemeClr val="bg1"/>
              </a:solidFill>
              <a:headEnd/>
              <a:tailEnd/>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8" name="Freeform 23">
              <a:extLst>
                <a:ext uri="{FF2B5EF4-FFF2-40B4-BE49-F238E27FC236}">
                  <a16:creationId xmlns:a16="http://schemas.microsoft.com/office/drawing/2014/main" id="{123A33E6-2E5D-4910-8544-36F0142BFFF4}"/>
                </a:ext>
              </a:extLst>
            </p:cNvPr>
            <p:cNvSpPr>
              <a:spLocks/>
            </p:cNvSpPr>
            <p:nvPr/>
          </p:nvSpPr>
          <p:spPr bwMode="auto">
            <a:xfrm>
              <a:off x="4519694" y="3165490"/>
              <a:ext cx="273757" cy="975039"/>
            </a:xfrm>
            <a:custGeom>
              <a:avLst/>
              <a:gdLst>
                <a:gd name="T0" fmla="*/ 1 w 123"/>
                <a:gd name="T1" fmla="*/ 0 h 438"/>
                <a:gd name="T2" fmla="*/ 0 w 123"/>
                <a:gd name="T3" fmla="*/ 37 h 438"/>
                <a:gd name="T4" fmla="*/ 123 w 123"/>
                <a:gd name="T5" fmla="*/ 438 h 438"/>
                <a:gd name="T6" fmla="*/ 123 w 123"/>
                <a:gd name="T7" fmla="*/ 364 h 438"/>
                <a:gd name="T8" fmla="*/ 1 w 123"/>
                <a:gd name="T9" fmla="*/ 0 h 438"/>
              </a:gdLst>
              <a:ahLst/>
              <a:cxnLst>
                <a:cxn ang="0">
                  <a:pos x="T0" y="T1"/>
                </a:cxn>
                <a:cxn ang="0">
                  <a:pos x="T2" y="T3"/>
                </a:cxn>
                <a:cxn ang="0">
                  <a:pos x="T4" y="T5"/>
                </a:cxn>
                <a:cxn ang="0">
                  <a:pos x="T6" y="T7"/>
                </a:cxn>
                <a:cxn ang="0">
                  <a:pos x="T8" y="T9"/>
                </a:cxn>
              </a:cxnLst>
              <a:rect l="0" t="0" r="r" b="b"/>
              <a:pathLst>
                <a:path w="123" h="438">
                  <a:moveTo>
                    <a:pt x="1" y="0"/>
                  </a:moveTo>
                  <a:cubicBezTo>
                    <a:pt x="0" y="12"/>
                    <a:pt x="0" y="25"/>
                    <a:pt x="0" y="37"/>
                  </a:cubicBezTo>
                  <a:cubicBezTo>
                    <a:pt x="0" y="179"/>
                    <a:pt x="43" y="314"/>
                    <a:pt x="123" y="438"/>
                  </a:cubicBezTo>
                  <a:cubicBezTo>
                    <a:pt x="123" y="364"/>
                    <a:pt x="123" y="364"/>
                    <a:pt x="123" y="364"/>
                  </a:cubicBezTo>
                  <a:cubicBezTo>
                    <a:pt x="50" y="252"/>
                    <a:pt x="7" y="129"/>
                    <a:pt x="1" y="0"/>
                  </a:cubicBez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9" name="Freeform 24">
              <a:extLst>
                <a:ext uri="{FF2B5EF4-FFF2-40B4-BE49-F238E27FC236}">
                  <a16:creationId xmlns:a16="http://schemas.microsoft.com/office/drawing/2014/main" id="{32FA76FB-9B9A-41F9-8A95-CF1F5BA63990}"/>
                </a:ext>
              </a:extLst>
            </p:cNvPr>
            <p:cNvSpPr>
              <a:spLocks/>
            </p:cNvSpPr>
            <p:nvPr/>
          </p:nvSpPr>
          <p:spPr bwMode="auto">
            <a:xfrm>
              <a:off x="5648503" y="2606327"/>
              <a:ext cx="66402" cy="325013"/>
            </a:xfrm>
            <a:custGeom>
              <a:avLst/>
              <a:gdLst>
                <a:gd name="T0" fmla="*/ 16 w 30"/>
                <a:gd name="T1" fmla="*/ 0 h 146"/>
                <a:gd name="T2" fmla="*/ 0 w 30"/>
                <a:gd name="T3" fmla="*/ 114 h 146"/>
                <a:gd name="T4" fmla="*/ 1 w 30"/>
                <a:gd name="T5" fmla="*/ 146 h 146"/>
                <a:gd name="T6" fmla="*/ 30 w 30"/>
                <a:gd name="T7" fmla="*/ 18 h 146"/>
                <a:gd name="T8" fmla="*/ 30 w 30"/>
                <a:gd name="T9" fmla="*/ 1 h 146"/>
                <a:gd name="T10" fmla="*/ 16 w 30"/>
                <a:gd name="T11" fmla="*/ 0 h 146"/>
              </a:gdLst>
              <a:ahLst/>
              <a:cxnLst>
                <a:cxn ang="0">
                  <a:pos x="T0" y="T1"/>
                </a:cxn>
                <a:cxn ang="0">
                  <a:pos x="T2" y="T3"/>
                </a:cxn>
                <a:cxn ang="0">
                  <a:pos x="T4" y="T5"/>
                </a:cxn>
                <a:cxn ang="0">
                  <a:pos x="T6" y="T7"/>
                </a:cxn>
                <a:cxn ang="0">
                  <a:pos x="T8" y="T9"/>
                </a:cxn>
                <a:cxn ang="0">
                  <a:pos x="T10" y="T11"/>
                </a:cxn>
              </a:cxnLst>
              <a:rect l="0" t="0" r="r" b="b"/>
              <a:pathLst>
                <a:path w="30" h="146">
                  <a:moveTo>
                    <a:pt x="16" y="0"/>
                  </a:moveTo>
                  <a:cubicBezTo>
                    <a:pt x="5" y="37"/>
                    <a:pt x="0" y="74"/>
                    <a:pt x="0" y="114"/>
                  </a:cubicBezTo>
                  <a:cubicBezTo>
                    <a:pt x="0" y="124"/>
                    <a:pt x="0" y="135"/>
                    <a:pt x="1" y="146"/>
                  </a:cubicBezTo>
                  <a:cubicBezTo>
                    <a:pt x="4" y="102"/>
                    <a:pt x="14" y="59"/>
                    <a:pt x="30" y="18"/>
                  </a:cubicBezTo>
                  <a:cubicBezTo>
                    <a:pt x="30" y="1"/>
                    <a:pt x="30" y="1"/>
                    <a:pt x="30" y="1"/>
                  </a:cubicBezTo>
                  <a:lnTo>
                    <a:pt x="16" y="0"/>
                  </a:ln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0" name="Freeform 25">
              <a:extLst>
                <a:ext uri="{FF2B5EF4-FFF2-40B4-BE49-F238E27FC236}">
                  <a16:creationId xmlns:a16="http://schemas.microsoft.com/office/drawing/2014/main" id="{F351BBF8-7239-40BF-BD34-78653BF101D8}"/>
                </a:ext>
              </a:extLst>
            </p:cNvPr>
            <p:cNvSpPr>
              <a:spLocks/>
            </p:cNvSpPr>
            <p:nvPr/>
          </p:nvSpPr>
          <p:spPr bwMode="auto">
            <a:xfrm>
              <a:off x="4680455" y="2394311"/>
              <a:ext cx="1065903" cy="180563"/>
            </a:xfrm>
            <a:custGeom>
              <a:avLst/>
              <a:gdLst>
                <a:gd name="T0" fmla="*/ 0 w 915"/>
                <a:gd name="T1" fmla="*/ 0 h 155"/>
                <a:gd name="T2" fmla="*/ 0 w 915"/>
                <a:gd name="T3" fmla="*/ 101 h 155"/>
                <a:gd name="T4" fmla="*/ 915 w 915"/>
                <a:gd name="T5" fmla="*/ 155 h 155"/>
                <a:gd name="T6" fmla="*/ 915 w 915"/>
                <a:gd name="T7" fmla="*/ 32 h 155"/>
                <a:gd name="T8" fmla="*/ 0 w 915"/>
                <a:gd name="T9" fmla="*/ 0 h 155"/>
              </a:gdLst>
              <a:ahLst/>
              <a:cxnLst>
                <a:cxn ang="0">
                  <a:pos x="T0" y="T1"/>
                </a:cxn>
                <a:cxn ang="0">
                  <a:pos x="T2" y="T3"/>
                </a:cxn>
                <a:cxn ang="0">
                  <a:pos x="T4" y="T5"/>
                </a:cxn>
                <a:cxn ang="0">
                  <a:pos x="T6" y="T7"/>
                </a:cxn>
                <a:cxn ang="0">
                  <a:pos x="T8" y="T9"/>
                </a:cxn>
              </a:cxnLst>
              <a:rect l="0" t="0" r="r" b="b"/>
              <a:pathLst>
                <a:path w="915" h="155">
                  <a:moveTo>
                    <a:pt x="0" y="0"/>
                  </a:moveTo>
                  <a:lnTo>
                    <a:pt x="0" y="101"/>
                  </a:lnTo>
                  <a:lnTo>
                    <a:pt x="915" y="155"/>
                  </a:lnTo>
                  <a:lnTo>
                    <a:pt x="915" y="32"/>
                  </a:lnTo>
                  <a:lnTo>
                    <a:pt x="0" y="0"/>
                  </a:lnTo>
                  <a:close/>
                </a:path>
              </a:pathLst>
            </a:custGeom>
            <a:grpFill/>
            <a:ln>
              <a:solidFill>
                <a:schemeClr val="bg1"/>
              </a:solidFill>
              <a:headEnd/>
              <a:tailEnd/>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1" name="Freeform 26">
              <a:extLst>
                <a:ext uri="{FF2B5EF4-FFF2-40B4-BE49-F238E27FC236}">
                  <a16:creationId xmlns:a16="http://schemas.microsoft.com/office/drawing/2014/main" id="{44AB793C-6523-499B-B2B4-429436B84467}"/>
                </a:ext>
              </a:extLst>
            </p:cNvPr>
            <p:cNvSpPr>
              <a:spLocks/>
            </p:cNvSpPr>
            <p:nvPr/>
          </p:nvSpPr>
          <p:spPr bwMode="auto">
            <a:xfrm>
              <a:off x="4793452" y="3579036"/>
              <a:ext cx="1060078" cy="561491"/>
            </a:xfrm>
            <a:custGeom>
              <a:avLst/>
              <a:gdLst>
                <a:gd name="T0" fmla="*/ 0 w 910"/>
                <a:gd name="T1" fmla="*/ 482 h 482"/>
                <a:gd name="T2" fmla="*/ 910 w 910"/>
                <a:gd name="T3" fmla="*/ 121 h 482"/>
                <a:gd name="T4" fmla="*/ 910 w 910"/>
                <a:gd name="T5" fmla="*/ 0 h 482"/>
                <a:gd name="T6" fmla="*/ 0 w 910"/>
                <a:gd name="T7" fmla="*/ 341 h 482"/>
                <a:gd name="T8" fmla="*/ 0 w 910"/>
                <a:gd name="T9" fmla="*/ 482 h 482"/>
              </a:gdLst>
              <a:ahLst/>
              <a:cxnLst>
                <a:cxn ang="0">
                  <a:pos x="T0" y="T1"/>
                </a:cxn>
                <a:cxn ang="0">
                  <a:pos x="T2" y="T3"/>
                </a:cxn>
                <a:cxn ang="0">
                  <a:pos x="T4" y="T5"/>
                </a:cxn>
                <a:cxn ang="0">
                  <a:pos x="T6" y="T7"/>
                </a:cxn>
                <a:cxn ang="0">
                  <a:pos x="T8" y="T9"/>
                </a:cxn>
              </a:cxnLst>
              <a:rect l="0" t="0" r="r" b="b"/>
              <a:pathLst>
                <a:path w="910" h="482">
                  <a:moveTo>
                    <a:pt x="0" y="482"/>
                  </a:moveTo>
                  <a:lnTo>
                    <a:pt x="910" y="121"/>
                  </a:lnTo>
                  <a:lnTo>
                    <a:pt x="910" y="0"/>
                  </a:lnTo>
                  <a:lnTo>
                    <a:pt x="0" y="341"/>
                  </a:lnTo>
                  <a:lnTo>
                    <a:pt x="0" y="482"/>
                  </a:ln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2" name="Freeform 27">
              <a:extLst>
                <a:ext uri="{FF2B5EF4-FFF2-40B4-BE49-F238E27FC236}">
                  <a16:creationId xmlns:a16="http://schemas.microsoft.com/office/drawing/2014/main" id="{8ED1DD4E-4D4F-46FC-A2F0-4D6C03E5AE37}"/>
                </a:ext>
              </a:extLst>
            </p:cNvPr>
            <p:cNvSpPr>
              <a:spLocks/>
            </p:cNvSpPr>
            <p:nvPr/>
          </p:nvSpPr>
          <p:spPr bwMode="auto">
            <a:xfrm>
              <a:off x="6621211" y="4399141"/>
              <a:ext cx="464804" cy="962226"/>
            </a:xfrm>
            <a:custGeom>
              <a:avLst/>
              <a:gdLst>
                <a:gd name="T0" fmla="*/ 399 w 399"/>
                <a:gd name="T1" fmla="*/ 0 h 826"/>
                <a:gd name="T2" fmla="*/ 399 w 399"/>
                <a:gd name="T3" fmla="*/ 149 h 826"/>
                <a:gd name="T4" fmla="*/ 0 w 399"/>
                <a:gd name="T5" fmla="*/ 826 h 826"/>
                <a:gd name="T6" fmla="*/ 0 w 399"/>
                <a:gd name="T7" fmla="*/ 687 h 826"/>
                <a:gd name="T8" fmla="*/ 399 w 399"/>
                <a:gd name="T9" fmla="*/ 0 h 826"/>
              </a:gdLst>
              <a:ahLst/>
              <a:cxnLst>
                <a:cxn ang="0">
                  <a:pos x="T0" y="T1"/>
                </a:cxn>
                <a:cxn ang="0">
                  <a:pos x="T2" y="T3"/>
                </a:cxn>
                <a:cxn ang="0">
                  <a:pos x="T4" y="T5"/>
                </a:cxn>
                <a:cxn ang="0">
                  <a:pos x="T6" y="T7"/>
                </a:cxn>
                <a:cxn ang="0">
                  <a:pos x="T8" y="T9"/>
                </a:cxn>
              </a:cxnLst>
              <a:rect l="0" t="0" r="r" b="b"/>
              <a:pathLst>
                <a:path w="399" h="826">
                  <a:moveTo>
                    <a:pt x="399" y="0"/>
                  </a:moveTo>
                  <a:lnTo>
                    <a:pt x="399" y="149"/>
                  </a:lnTo>
                  <a:lnTo>
                    <a:pt x="0" y="826"/>
                  </a:lnTo>
                  <a:lnTo>
                    <a:pt x="0" y="687"/>
                  </a:lnTo>
                  <a:lnTo>
                    <a:pt x="399" y="0"/>
                  </a:ln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3" name="Freeform 28">
              <a:extLst>
                <a:ext uri="{FF2B5EF4-FFF2-40B4-BE49-F238E27FC236}">
                  <a16:creationId xmlns:a16="http://schemas.microsoft.com/office/drawing/2014/main" id="{DEF21C07-8F6D-4944-995B-F3337F4F45A9}"/>
                </a:ext>
              </a:extLst>
            </p:cNvPr>
            <p:cNvSpPr>
              <a:spLocks/>
            </p:cNvSpPr>
            <p:nvPr/>
          </p:nvSpPr>
          <p:spPr bwMode="auto">
            <a:xfrm>
              <a:off x="9092010" y="4399141"/>
              <a:ext cx="442671" cy="966884"/>
            </a:xfrm>
            <a:custGeom>
              <a:avLst/>
              <a:gdLst>
                <a:gd name="T0" fmla="*/ 0 w 380"/>
                <a:gd name="T1" fmla="*/ 0 h 830"/>
                <a:gd name="T2" fmla="*/ 0 w 380"/>
                <a:gd name="T3" fmla="*/ 145 h 830"/>
                <a:gd name="T4" fmla="*/ 380 w 380"/>
                <a:gd name="T5" fmla="*/ 830 h 830"/>
                <a:gd name="T6" fmla="*/ 380 w 380"/>
                <a:gd name="T7" fmla="*/ 690 h 830"/>
                <a:gd name="T8" fmla="*/ 0 w 380"/>
                <a:gd name="T9" fmla="*/ 0 h 830"/>
              </a:gdLst>
              <a:ahLst/>
              <a:cxnLst>
                <a:cxn ang="0">
                  <a:pos x="T0" y="T1"/>
                </a:cxn>
                <a:cxn ang="0">
                  <a:pos x="T2" y="T3"/>
                </a:cxn>
                <a:cxn ang="0">
                  <a:pos x="T4" y="T5"/>
                </a:cxn>
                <a:cxn ang="0">
                  <a:pos x="T6" y="T7"/>
                </a:cxn>
                <a:cxn ang="0">
                  <a:pos x="T8" y="T9"/>
                </a:cxn>
              </a:cxnLst>
              <a:rect l="0" t="0" r="r" b="b"/>
              <a:pathLst>
                <a:path w="380" h="830">
                  <a:moveTo>
                    <a:pt x="0" y="0"/>
                  </a:moveTo>
                  <a:lnTo>
                    <a:pt x="0" y="145"/>
                  </a:lnTo>
                  <a:lnTo>
                    <a:pt x="380" y="830"/>
                  </a:lnTo>
                  <a:lnTo>
                    <a:pt x="380" y="690"/>
                  </a:lnTo>
                  <a:lnTo>
                    <a:pt x="0" y="0"/>
                  </a:lnTo>
                  <a:close/>
                </a:path>
              </a:pathLst>
            </a:custGeom>
            <a:grpFill/>
            <a:ln>
              <a:solidFill>
                <a:schemeClr val="bg1"/>
              </a:solidFill>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4" name="Freeform 29">
              <a:extLst>
                <a:ext uri="{FF2B5EF4-FFF2-40B4-BE49-F238E27FC236}">
                  <a16:creationId xmlns:a16="http://schemas.microsoft.com/office/drawing/2014/main" id="{371CCA37-8ED0-43CD-9AC9-3F10A87DDFAE}"/>
                </a:ext>
              </a:extLst>
            </p:cNvPr>
            <p:cNvSpPr>
              <a:spLocks/>
            </p:cNvSpPr>
            <p:nvPr/>
          </p:nvSpPr>
          <p:spPr bwMode="auto">
            <a:xfrm>
              <a:off x="10322166" y="3588355"/>
              <a:ext cx="1060077" cy="552173"/>
            </a:xfrm>
            <a:custGeom>
              <a:avLst/>
              <a:gdLst>
                <a:gd name="T0" fmla="*/ 910 w 910"/>
                <a:gd name="T1" fmla="*/ 474 h 474"/>
                <a:gd name="T2" fmla="*/ 0 w 910"/>
                <a:gd name="T3" fmla="*/ 124 h 474"/>
                <a:gd name="T4" fmla="*/ 0 w 910"/>
                <a:gd name="T5" fmla="*/ 0 h 474"/>
                <a:gd name="T6" fmla="*/ 910 w 910"/>
                <a:gd name="T7" fmla="*/ 335 h 474"/>
                <a:gd name="T8" fmla="*/ 910 w 910"/>
                <a:gd name="T9" fmla="*/ 474 h 474"/>
              </a:gdLst>
              <a:ahLst/>
              <a:cxnLst>
                <a:cxn ang="0">
                  <a:pos x="T0" y="T1"/>
                </a:cxn>
                <a:cxn ang="0">
                  <a:pos x="T2" y="T3"/>
                </a:cxn>
                <a:cxn ang="0">
                  <a:pos x="T4" y="T5"/>
                </a:cxn>
                <a:cxn ang="0">
                  <a:pos x="T6" y="T7"/>
                </a:cxn>
                <a:cxn ang="0">
                  <a:pos x="T8" y="T9"/>
                </a:cxn>
              </a:cxnLst>
              <a:rect l="0" t="0" r="r" b="b"/>
              <a:pathLst>
                <a:path w="910" h="474">
                  <a:moveTo>
                    <a:pt x="910" y="474"/>
                  </a:moveTo>
                  <a:lnTo>
                    <a:pt x="0" y="124"/>
                  </a:lnTo>
                  <a:lnTo>
                    <a:pt x="0" y="0"/>
                  </a:lnTo>
                  <a:lnTo>
                    <a:pt x="910" y="335"/>
                  </a:lnTo>
                  <a:lnTo>
                    <a:pt x="910" y="474"/>
                  </a:lnTo>
                  <a:close/>
                </a:path>
              </a:pathLst>
            </a:custGeom>
            <a:grpFill/>
            <a:ln>
              <a:solidFill>
                <a:schemeClr val="bg1"/>
              </a:solidFill>
              <a:headEnd/>
              <a:tailEnd/>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 name="Freeform 30">
              <a:extLst>
                <a:ext uri="{FF2B5EF4-FFF2-40B4-BE49-F238E27FC236}">
                  <a16:creationId xmlns:a16="http://schemas.microsoft.com/office/drawing/2014/main" id="{07C8775D-CC76-46C4-98AD-05979CAC091D}"/>
                </a:ext>
              </a:extLst>
            </p:cNvPr>
            <p:cNvSpPr>
              <a:spLocks/>
            </p:cNvSpPr>
            <p:nvPr/>
          </p:nvSpPr>
          <p:spPr bwMode="auto">
            <a:xfrm>
              <a:off x="10429335" y="2379167"/>
              <a:ext cx="1060078" cy="198037"/>
            </a:xfrm>
            <a:custGeom>
              <a:avLst/>
              <a:gdLst>
                <a:gd name="T0" fmla="*/ 0 w 910"/>
                <a:gd name="T1" fmla="*/ 170 h 170"/>
                <a:gd name="T2" fmla="*/ 910 w 910"/>
                <a:gd name="T3" fmla="*/ 109 h 170"/>
                <a:gd name="T4" fmla="*/ 910 w 910"/>
                <a:gd name="T5" fmla="*/ 0 h 170"/>
                <a:gd name="T6" fmla="*/ 0 w 910"/>
                <a:gd name="T7" fmla="*/ 47 h 170"/>
                <a:gd name="T8" fmla="*/ 0 w 910"/>
                <a:gd name="T9" fmla="*/ 170 h 170"/>
              </a:gdLst>
              <a:ahLst/>
              <a:cxnLst>
                <a:cxn ang="0">
                  <a:pos x="T0" y="T1"/>
                </a:cxn>
                <a:cxn ang="0">
                  <a:pos x="T2" y="T3"/>
                </a:cxn>
                <a:cxn ang="0">
                  <a:pos x="T4" y="T5"/>
                </a:cxn>
                <a:cxn ang="0">
                  <a:pos x="T6" y="T7"/>
                </a:cxn>
                <a:cxn ang="0">
                  <a:pos x="T8" y="T9"/>
                </a:cxn>
              </a:cxnLst>
              <a:rect l="0" t="0" r="r" b="b"/>
              <a:pathLst>
                <a:path w="910" h="170">
                  <a:moveTo>
                    <a:pt x="0" y="170"/>
                  </a:moveTo>
                  <a:lnTo>
                    <a:pt x="910" y="109"/>
                  </a:lnTo>
                  <a:lnTo>
                    <a:pt x="910" y="0"/>
                  </a:lnTo>
                  <a:lnTo>
                    <a:pt x="0" y="47"/>
                  </a:lnTo>
                  <a:lnTo>
                    <a:pt x="0" y="170"/>
                  </a:lnTo>
                  <a:close/>
                </a:path>
              </a:pathLst>
            </a:custGeom>
            <a:grpFill/>
            <a:ln>
              <a:solidFill>
                <a:schemeClr val="bg1"/>
              </a:solidFill>
              <a:headEnd/>
              <a:tailEnd/>
            </a:ln>
          </p:spPr>
          <p:style>
            <a:lnRef idx="1">
              <a:schemeClr val="accent4"/>
            </a:lnRef>
            <a:fillRef idx="2">
              <a:schemeClr val="accent4"/>
            </a:fillRef>
            <a:effectRef idx="1">
              <a:schemeClr val="accent4"/>
            </a:effectRef>
            <a:fontRef idx="minor">
              <a:schemeClr val="dk1"/>
            </a:fontRef>
          </p:style>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27" name="Group 226">
            <a:extLst>
              <a:ext uri="{FF2B5EF4-FFF2-40B4-BE49-F238E27FC236}">
                <a16:creationId xmlns:a16="http://schemas.microsoft.com/office/drawing/2014/main" id="{198450FC-165A-4C3B-9904-8D4357561F9E}"/>
              </a:ext>
            </a:extLst>
          </p:cNvPr>
          <p:cNvGrpSpPr/>
          <p:nvPr/>
        </p:nvGrpSpPr>
        <p:grpSpPr>
          <a:xfrm>
            <a:off x="7263119" y="2739709"/>
            <a:ext cx="212486" cy="249675"/>
            <a:chOff x="-22620288" y="7026275"/>
            <a:chExt cx="3990975" cy="4689476"/>
          </a:xfrm>
          <a:solidFill>
            <a:schemeClr val="bg1"/>
          </a:solidFill>
        </p:grpSpPr>
        <p:sp>
          <p:nvSpPr>
            <p:cNvPr id="228" name="Freeform 5">
              <a:extLst>
                <a:ext uri="{FF2B5EF4-FFF2-40B4-BE49-F238E27FC236}">
                  <a16:creationId xmlns:a16="http://schemas.microsoft.com/office/drawing/2014/main" id="{DB77BD1F-35AB-4D93-B910-DB7F559BE386}"/>
                </a:ext>
              </a:extLst>
            </p:cNvPr>
            <p:cNvSpPr>
              <a:spLocks noEditPoints="1"/>
            </p:cNvSpPr>
            <p:nvPr/>
          </p:nvSpPr>
          <p:spPr bwMode="auto">
            <a:xfrm>
              <a:off x="-21697950" y="7026275"/>
              <a:ext cx="2143125" cy="2527300"/>
            </a:xfrm>
            <a:custGeom>
              <a:avLst/>
              <a:gdLst>
                <a:gd name="T0" fmla="*/ 348 w 707"/>
                <a:gd name="T1" fmla="*/ 833 h 833"/>
                <a:gd name="T2" fmla="*/ 359 w 707"/>
                <a:gd name="T3" fmla="*/ 833 h 833"/>
                <a:gd name="T4" fmla="*/ 584 w 707"/>
                <a:gd name="T5" fmla="*/ 735 h 833"/>
                <a:gd name="T6" fmla="*/ 685 w 707"/>
                <a:gd name="T7" fmla="*/ 336 h 833"/>
                <a:gd name="T8" fmla="*/ 530 w 707"/>
                <a:gd name="T9" fmla="*/ 46 h 833"/>
                <a:gd name="T10" fmla="*/ 357 w 707"/>
                <a:gd name="T11" fmla="*/ 0 h 833"/>
                <a:gd name="T12" fmla="*/ 352 w 707"/>
                <a:gd name="T13" fmla="*/ 0 h 833"/>
                <a:gd name="T14" fmla="*/ 180 w 707"/>
                <a:gd name="T15" fmla="*/ 44 h 833"/>
                <a:gd name="T16" fmla="*/ 23 w 707"/>
                <a:gd name="T17" fmla="*/ 336 h 833"/>
                <a:gd name="T18" fmla="*/ 123 w 707"/>
                <a:gd name="T19" fmla="*/ 735 h 833"/>
                <a:gd name="T20" fmla="*/ 348 w 707"/>
                <a:gd name="T21" fmla="*/ 833 h 833"/>
                <a:gd name="T22" fmla="*/ 108 w 707"/>
                <a:gd name="T23" fmla="*/ 344 h 833"/>
                <a:gd name="T24" fmla="*/ 108 w 707"/>
                <a:gd name="T25" fmla="*/ 341 h 833"/>
                <a:gd name="T26" fmla="*/ 352 w 707"/>
                <a:gd name="T27" fmla="*/ 87 h 833"/>
                <a:gd name="T28" fmla="*/ 355 w 707"/>
                <a:gd name="T29" fmla="*/ 87 h 833"/>
                <a:gd name="T30" fmla="*/ 599 w 707"/>
                <a:gd name="T31" fmla="*/ 341 h 833"/>
                <a:gd name="T32" fmla="*/ 599 w 707"/>
                <a:gd name="T33" fmla="*/ 344 h 833"/>
                <a:gd name="T34" fmla="*/ 520 w 707"/>
                <a:gd name="T35" fmla="*/ 678 h 833"/>
                <a:gd name="T36" fmla="*/ 355 w 707"/>
                <a:gd name="T37" fmla="*/ 747 h 833"/>
                <a:gd name="T38" fmla="*/ 352 w 707"/>
                <a:gd name="T39" fmla="*/ 747 h 833"/>
                <a:gd name="T40" fmla="*/ 187 w 707"/>
                <a:gd name="T41" fmla="*/ 678 h 833"/>
                <a:gd name="T42" fmla="*/ 108 w 707"/>
                <a:gd name="T43" fmla="*/ 344 h 833"/>
                <a:gd name="T44" fmla="*/ 108 w 707"/>
                <a:gd name="T45" fmla="*/ 344 h 833"/>
                <a:gd name="T46" fmla="*/ 108 w 707"/>
                <a:gd name="T47" fmla="*/ 34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7" h="833">
                  <a:moveTo>
                    <a:pt x="348" y="833"/>
                  </a:moveTo>
                  <a:cubicBezTo>
                    <a:pt x="359" y="833"/>
                    <a:pt x="359" y="833"/>
                    <a:pt x="359" y="833"/>
                  </a:cubicBezTo>
                  <a:cubicBezTo>
                    <a:pt x="452" y="831"/>
                    <a:pt x="528" y="799"/>
                    <a:pt x="584" y="735"/>
                  </a:cubicBezTo>
                  <a:cubicBezTo>
                    <a:pt x="707" y="597"/>
                    <a:pt x="687" y="359"/>
                    <a:pt x="685" y="336"/>
                  </a:cubicBezTo>
                  <a:cubicBezTo>
                    <a:pt x="677" y="165"/>
                    <a:pt x="596" y="84"/>
                    <a:pt x="530" y="46"/>
                  </a:cubicBezTo>
                  <a:cubicBezTo>
                    <a:pt x="480" y="17"/>
                    <a:pt x="422" y="2"/>
                    <a:pt x="357" y="0"/>
                  </a:cubicBezTo>
                  <a:cubicBezTo>
                    <a:pt x="352" y="0"/>
                    <a:pt x="352" y="0"/>
                    <a:pt x="352" y="0"/>
                  </a:cubicBezTo>
                  <a:cubicBezTo>
                    <a:pt x="316" y="0"/>
                    <a:pt x="247" y="6"/>
                    <a:pt x="180" y="44"/>
                  </a:cubicBezTo>
                  <a:cubicBezTo>
                    <a:pt x="113" y="82"/>
                    <a:pt x="31" y="164"/>
                    <a:pt x="23" y="336"/>
                  </a:cubicBezTo>
                  <a:cubicBezTo>
                    <a:pt x="20" y="359"/>
                    <a:pt x="0" y="597"/>
                    <a:pt x="123" y="735"/>
                  </a:cubicBezTo>
                  <a:cubicBezTo>
                    <a:pt x="179" y="799"/>
                    <a:pt x="255" y="831"/>
                    <a:pt x="348" y="833"/>
                  </a:cubicBezTo>
                  <a:close/>
                  <a:moveTo>
                    <a:pt x="108" y="344"/>
                  </a:moveTo>
                  <a:cubicBezTo>
                    <a:pt x="108" y="343"/>
                    <a:pt x="108" y="342"/>
                    <a:pt x="108" y="341"/>
                  </a:cubicBezTo>
                  <a:cubicBezTo>
                    <a:pt x="119" y="112"/>
                    <a:pt x="282" y="87"/>
                    <a:pt x="352" y="87"/>
                  </a:cubicBezTo>
                  <a:cubicBezTo>
                    <a:pt x="355" y="87"/>
                    <a:pt x="355" y="87"/>
                    <a:pt x="355" y="87"/>
                  </a:cubicBezTo>
                  <a:cubicBezTo>
                    <a:pt x="442" y="89"/>
                    <a:pt x="589" y="124"/>
                    <a:pt x="599" y="341"/>
                  </a:cubicBezTo>
                  <a:cubicBezTo>
                    <a:pt x="599" y="342"/>
                    <a:pt x="599" y="343"/>
                    <a:pt x="599" y="344"/>
                  </a:cubicBezTo>
                  <a:cubicBezTo>
                    <a:pt x="599" y="346"/>
                    <a:pt x="622" y="564"/>
                    <a:pt x="520" y="678"/>
                  </a:cubicBezTo>
                  <a:cubicBezTo>
                    <a:pt x="480" y="724"/>
                    <a:pt x="426" y="746"/>
                    <a:pt x="355" y="747"/>
                  </a:cubicBezTo>
                  <a:cubicBezTo>
                    <a:pt x="352" y="747"/>
                    <a:pt x="352" y="747"/>
                    <a:pt x="352" y="747"/>
                  </a:cubicBezTo>
                  <a:cubicBezTo>
                    <a:pt x="282" y="746"/>
                    <a:pt x="227" y="724"/>
                    <a:pt x="187" y="678"/>
                  </a:cubicBezTo>
                  <a:cubicBezTo>
                    <a:pt x="86" y="564"/>
                    <a:pt x="108" y="346"/>
                    <a:pt x="108" y="344"/>
                  </a:cubicBezTo>
                  <a:close/>
                  <a:moveTo>
                    <a:pt x="108" y="344"/>
                  </a:moveTo>
                  <a:cubicBezTo>
                    <a:pt x="108" y="344"/>
                    <a:pt x="108" y="344"/>
                    <a:pt x="108" y="3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9" name="Freeform 6">
              <a:extLst>
                <a:ext uri="{FF2B5EF4-FFF2-40B4-BE49-F238E27FC236}">
                  <a16:creationId xmlns:a16="http://schemas.microsoft.com/office/drawing/2014/main" id="{0128BA9D-967B-412C-995F-10853B800D2F}"/>
                </a:ext>
              </a:extLst>
            </p:cNvPr>
            <p:cNvSpPr>
              <a:spLocks noEditPoints="1"/>
            </p:cNvSpPr>
            <p:nvPr/>
          </p:nvSpPr>
          <p:spPr bwMode="auto">
            <a:xfrm>
              <a:off x="-22620288" y="9526588"/>
              <a:ext cx="3990975" cy="2189163"/>
            </a:xfrm>
            <a:custGeom>
              <a:avLst/>
              <a:gdLst>
                <a:gd name="T0" fmla="*/ 1315 w 1316"/>
                <a:gd name="T1" fmla="*/ 404 h 722"/>
                <a:gd name="T2" fmla="*/ 1315 w 1316"/>
                <a:gd name="T3" fmla="*/ 403 h 722"/>
                <a:gd name="T4" fmla="*/ 1315 w 1316"/>
                <a:gd name="T5" fmla="*/ 395 h 722"/>
                <a:gd name="T6" fmla="*/ 1170 w 1316"/>
                <a:gd name="T7" fmla="*/ 136 h 722"/>
                <a:gd name="T8" fmla="*/ 1167 w 1316"/>
                <a:gd name="T9" fmla="*/ 135 h 722"/>
                <a:gd name="T10" fmla="*/ 901 w 1316"/>
                <a:gd name="T11" fmla="*/ 14 h 722"/>
                <a:gd name="T12" fmla="*/ 841 w 1316"/>
                <a:gd name="T13" fmla="*/ 25 h 722"/>
                <a:gd name="T14" fmla="*/ 851 w 1316"/>
                <a:gd name="T15" fmla="*/ 85 h 722"/>
                <a:gd name="T16" fmla="*/ 1144 w 1316"/>
                <a:gd name="T17" fmla="*/ 218 h 722"/>
                <a:gd name="T18" fmla="*/ 1229 w 1316"/>
                <a:gd name="T19" fmla="*/ 398 h 722"/>
                <a:gd name="T20" fmla="*/ 1229 w 1316"/>
                <a:gd name="T21" fmla="*/ 406 h 722"/>
                <a:gd name="T22" fmla="*/ 1222 w 1316"/>
                <a:gd name="T23" fmla="*/ 504 h 722"/>
                <a:gd name="T24" fmla="*/ 658 w 1316"/>
                <a:gd name="T25" fmla="*/ 636 h 722"/>
                <a:gd name="T26" fmla="*/ 94 w 1316"/>
                <a:gd name="T27" fmla="*/ 504 h 722"/>
                <a:gd name="T28" fmla="*/ 87 w 1316"/>
                <a:gd name="T29" fmla="*/ 405 h 722"/>
                <a:gd name="T30" fmla="*/ 87 w 1316"/>
                <a:gd name="T31" fmla="*/ 397 h 722"/>
                <a:gd name="T32" fmla="*/ 172 w 1316"/>
                <a:gd name="T33" fmla="*/ 218 h 722"/>
                <a:gd name="T34" fmla="*/ 465 w 1316"/>
                <a:gd name="T35" fmla="*/ 85 h 722"/>
                <a:gd name="T36" fmla="*/ 475 w 1316"/>
                <a:gd name="T37" fmla="*/ 24 h 722"/>
                <a:gd name="T38" fmla="*/ 415 w 1316"/>
                <a:gd name="T39" fmla="*/ 14 h 722"/>
                <a:gd name="T40" fmla="*/ 149 w 1316"/>
                <a:gd name="T41" fmla="*/ 135 h 722"/>
                <a:gd name="T42" fmla="*/ 146 w 1316"/>
                <a:gd name="T43" fmla="*/ 136 h 722"/>
                <a:gd name="T44" fmla="*/ 1 w 1316"/>
                <a:gd name="T45" fmla="*/ 395 h 722"/>
                <a:gd name="T46" fmla="*/ 1 w 1316"/>
                <a:gd name="T47" fmla="*/ 403 h 722"/>
                <a:gd name="T48" fmla="*/ 1 w 1316"/>
                <a:gd name="T49" fmla="*/ 404 h 722"/>
                <a:gd name="T50" fmla="*/ 17 w 1316"/>
                <a:gd name="T51" fmla="*/ 549 h 722"/>
                <a:gd name="T52" fmla="*/ 34 w 1316"/>
                <a:gd name="T53" fmla="*/ 569 h 722"/>
                <a:gd name="T54" fmla="*/ 658 w 1316"/>
                <a:gd name="T55" fmla="*/ 722 h 722"/>
                <a:gd name="T56" fmla="*/ 1283 w 1316"/>
                <a:gd name="T57" fmla="*/ 569 h 722"/>
                <a:gd name="T58" fmla="*/ 1300 w 1316"/>
                <a:gd name="T59" fmla="*/ 549 h 722"/>
                <a:gd name="T60" fmla="*/ 1315 w 1316"/>
                <a:gd name="T61" fmla="*/ 404 h 722"/>
                <a:gd name="T62" fmla="*/ 1315 w 1316"/>
                <a:gd name="T63" fmla="*/ 404 h 722"/>
                <a:gd name="T64" fmla="*/ 1315 w 1316"/>
                <a:gd name="T65" fmla="*/ 40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6" h="722">
                  <a:moveTo>
                    <a:pt x="1315" y="404"/>
                  </a:moveTo>
                  <a:cubicBezTo>
                    <a:pt x="1315" y="403"/>
                    <a:pt x="1315" y="403"/>
                    <a:pt x="1315" y="403"/>
                  </a:cubicBezTo>
                  <a:cubicBezTo>
                    <a:pt x="1315" y="400"/>
                    <a:pt x="1315" y="398"/>
                    <a:pt x="1315" y="395"/>
                  </a:cubicBezTo>
                  <a:cubicBezTo>
                    <a:pt x="1313" y="332"/>
                    <a:pt x="1309" y="183"/>
                    <a:pt x="1170" y="136"/>
                  </a:cubicBezTo>
                  <a:cubicBezTo>
                    <a:pt x="1169" y="136"/>
                    <a:pt x="1168" y="135"/>
                    <a:pt x="1167" y="135"/>
                  </a:cubicBezTo>
                  <a:cubicBezTo>
                    <a:pt x="1022" y="98"/>
                    <a:pt x="902" y="15"/>
                    <a:pt x="901" y="14"/>
                  </a:cubicBezTo>
                  <a:cubicBezTo>
                    <a:pt x="882" y="0"/>
                    <a:pt x="855" y="5"/>
                    <a:pt x="841" y="25"/>
                  </a:cubicBezTo>
                  <a:cubicBezTo>
                    <a:pt x="827" y="44"/>
                    <a:pt x="832" y="71"/>
                    <a:pt x="851" y="85"/>
                  </a:cubicBezTo>
                  <a:cubicBezTo>
                    <a:pt x="857" y="89"/>
                    <a:pt x="984" y="177"/>
                    <a:pt x="1144" y="218"/>
                  </a:cubicBezTo>
                  <a:cubicBezTo>
                    <a:pt x="1218" y="245"/>
                    <a:pt x="1226" y="325"/>
                    <a:pt x="1229" y="398"/>
                  </a:cubicBezTo>
                  <a:cubicBezTo>
                    <a:pt x="1229" y="400"/>
                    <a:pt x="1229" y="403"/>
                    <a:pt x="1229" y="406"/>
                  </a:cubicBezTo>
                  <a:cubicBezTo>
                    <a:pt x="1229" y="434"/>
                    <a:pt x="1227" y="479"/>
                    <a:pt x="1222" y="504"/>
                  </a:cubicBezTo>
                  <a:cubicBezTo>
                    <a:pt x="1170" y="534"/>
                    <a:pt x="967" y="636"/>
                    <a:pt x="658" y="636"/>
                  </a:cubicBezTo>
                  <a:cubicBezTo>
                    <a:pt x="350" y="636"/>
                    <a:pt x="146" y="534"/>
                    <a:pt x="94" y="504"/>
                  </a:cubicBezTo>
                  <a:cubicBezTo>
                    <a:pt x="89" y="479"/>
                    <a:pt x="86" y="434"/>
                    <a:pt x="87" y="405"/>
                  </a:cubicBezTo>
                  <a:cubicBezTo>
                    <a:pt x="87" y="403"/>
                    <a:pt x="87" y="400"/>
                    <a:pt x="87" y="397"/>
                  </a:cubicBezTo>
                  <a:cubicBezTo>
                    <a:pt x="90" y="324"/>
                    <a:pt x="98" y="245"/>
                    <a:pt x="172" y="218"/>
                  </a:cubicBezTo>
                  <a:cubicBezTo>
                    <a:pt x="332" y="177"/>
                    <a:pt x="459" y="88"/>
                    <a:pt x="465" y="85"/>
                  </a:cubicBezTo>
                  <a:cubicBezTo>
                    <a:pt x="484" y="71"/>
                    <a:pt x="489" y="44"/>
                    <a:pt x="475" y="24"/>
                  </a:cubicBezTo>
                  <a:cubicBezTo>
                    <a:pt x="461" y="5"/>
                    <a:pt x="434" y="0"/>
                    <a:pt x="415" y="14"/>
                  </a:cubicBezTo>
                  <a:cubicBezTo>
                    <a:pt x="414" y="15"/>
                    <a:pt x="294" y="98"/>
                    <a:pt x="149" y="135"/>
                  </a:cubicBezTo>
                  <a:cubicBezTo>
                    <a:pt x="148" y="135"/>
                    <a:pt x="147" y="135"/>
                    <a:pt x="146" y="136"/>
                  </a:cubicBezTo>
                  <a:cubicBezTo>
                    <a:pt x="7" y="183"/>
                    <a:pt x="3" y="332"/>
                    <a:pt x="1" y="395"/>
                  </a:cubicBezTo>
                  <a:cubicBezTo>
                    <a:pt x="1" y="398"/>
                    <a:pt x="1" y="400"/>
                    <a:pt x="1" y="403"/>
                  </a:cubicBezTo>
                  <a:cubicBezTo>
                    <a:pt x="1" y="404"/>
                    <a:pt x="1" y="404"/>
                    <a:pt x="1" y="404"/>
                  </a:cubicBezTo>
                  <a:cubicBezTo>
                    <a:pt x="1" y="420"/>
                    <a:pt x="0" y="506"/>
                    <a:pt x="17" y="549"/>
                  </a:cubicBezTo>
                  <a:cubicBezTo>
                    <a:pt x="20" y="557"/>
                    <a:pt x="26" y="564"/>
                    <a:pt x="34" y="569"/>
                  </a:cubicBezTo>
                  <a:cubicBezTo>
                    <a:pt x="43" y="575"/>
                    <a:pt x="274" y="722"/>
                    <a:pt x="658" y="722"/>
                  </a:cubicBezTo>
                  <a:cubicBezTo>
                    <a:pt x="1043" y="722"/>
                    <a:pt x="1274" y="575"/>
                    <a:pt x="1283" y="569"/>
                  </a:cubicBezTo>
                  <a:cubicBezTo>
                    <a:pt x="1290" y="564"/>
                    <a:pt x="1297" y="557"/>
                    <a:pt x="1300" y="549"/>
                  </a:cubicBezTo>
                  <a:cubicBezTo>
                    <a:pt x="1316" y="506"/>
                    <a:pt x="1315" y="421"/>
                    <a:pt x="1315" y="404"/>
                  </a:cubicBezTo>
                  <a:close/>
                  <a:moveTo>
                    <a:pt x="1315" y="404"/>
                  </a:moveTo>
                  <a:cubicBezTo>
                    <a:pt x="1315" y="404"/>
                    <a:pt x="1315" y="404"/>
                    <a:pt x="1315" y="40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7" name="TextBox 96">
            <a:extLst>
              <a:ext uri="{FF2B5EF4-FFF2-40B4-BE49-F238E27FC236}">
                <a16:creationId xmlns:a16="http://schemas.microsoft.com/office/drawing/2014/main" id="{96002974-BC7D-45E4-935E-57CF8DE49DBB}"/>
              </a:ext>
            </a:extLst>
          </p:cNvPr>
          <p:cNvSpPr txBox="1"/>
          <p:nvPr/>
        </p:nvSpPr>
        <p:spPr>
          <a:xfrm>
            <a:off x="1790752" y="4554208"/>
            <a:ext cx="221482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A5A5A5">
                    <a:lumMod val="75000"/>
                  </a:srgbClr>
                </a:solidFill>
                <a:effectLst/>
                <a:uLnTx/>
                <a:uFillTx/>
                <a:latin typeface="Century Gothic" panose="020B0502020202020204" pitchFamily="34" charset="0"/>
                <a:ea typeface="Calibri Light" charset="0"/>
                <a:cs typeface="Calibri Light" charset="0"/>
              </a:rPr>
              <a:t>Virtual Tours of Parliament</a:t>
            </a:r>
            <a:endParaRPr kumimoji="0" lang="en-US" sz="1600" b="1" i="0" u="none" strike="noStrike" kern="1200" cap="none" spc="0" normalizeH="0" baseline="0" noProof="0" dirty="0">
              <a:ln>
                <a:noFill/>
              </a:ln>
              <a:solidFill>
                <a:srgbClr val="A5A5A5">
                  <a:lumMod val="75000"/>
                </a:srgbClr>
              </a:solidFill>
              <a:effectLst/>
              <a:uLnTx/>
              <a:uFillTx/>
              <a:latin typeface="Century Gothic" panose="020B0502020202020204" pitchFamily="34" charset="0"/>
              <a:ea typeface="Calibri Light" charset="0"/>
              <a:cs typeface="Calibri Light" charset="0"/>
            </a:endParaRPr>
          </a:p>
        </p:txBody>
      </p:sp>
      <p:sp>
        <p:nvSpPr>
          <p:cNvPr id="102" name="TextBox 101">
            <a:extLst>
              <a:ext uri="{FF2B5EF4-FFF2-40B4-BE49-F238E27FC236}">
                <a16:creationId xmlns:a16="http://schemas.microsoft.com/office/drawing/2014/main" id="{B7BE34D3-23BB-48ED-94D8-3CC1D7ACE03C}"/>
              </a:ext>
            </a:extLst>
          </p:cNvPr>
          <p:cNvSpPr txBox="1"/>
          <p:nvPr/>
        </p:nvSpPr>
        <p:spPr>
          <a:xfrm>
            <a:off x="7471173" y="4849472"/>
            <a:ext cx="30594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1600" b="1" i="0" u="none" strike="noStrike" kern="1200" cap="none" spc="0" normalizeH="0" baseline="0" noProof="0" dirty="0">
                <a:ln>
                  <a:noFill/>
                </a:ln>
                <a:solidFill>
                  <a:srgbClr val="A5A5A5">
                    <a:lumMod val="75000"/>
                  </a:srgbClr>
                </a:solidFill>
                <a:effectLst/>
                <a:uLnTx/>
                <a:uFillTx/>
                <a:latin typeface="Century Gothic" panose="020B0502020202020204" pitchFamily="34" charset="0"/>
                <a:ea typeface="Calibri Light" charset="0"/>
                <a:cs typeface="Calibri Light" charset="0"/>
              </a:rPr>
              <a:t>Stakeholder Engagements </a:t>
            </a:r>
          </a:p>
        </p:txBody>
      </p:sp>
      <p:sp>
        <p:nvSpPr>
          <p:cNvPr id="104" name="TextBox 103">
            <a:extLst>
              <a:ext uri="{FF2B5EF4-FFF2-40B4-BE49-F238E27FC236}">
                <a16:creationId xmlns:a16="http://schemas.microsoft.com/office/drawing/2014/main" id="{87F2EA11-4893-428D-B5C9-E04D7C9B02C0}"/>
              </a:ext>
            </a:extLst>
          </p:cNvPr>
          <p:cNvSpPr txBox="1"/>
          <p:nvPr/>
        </p:nvSpPr>
        <p:spPr>
          <a:xfrm>
            <a:off x="-380110" y="3365151"/>
            <a:ext cx="4053245"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A5A5A5">
                    <a:lumMod val="75000"/>
                  </a:srgbClr>
                </a:solidFill>
                <a:effectLst/>
                <a:uLnTx/>
                <a:uFillTx/>
                <a:latin typeface="Century Gothic" panose="020B0502020202020204" pitchFamily="34" charset="0"/>
                <a:ea typeface="Calibri Light" charset="0"/>
                <a:cs typeface="Calibri Light" charset="0"/>
              </a:rPr>
              <a:t>Electronic &amp; Courier Distribution of Learning Materials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117" name="Title 1"/>
          <p:cNvSpPr>
            <a:spLocks noGrp="1"/>
          </p:cNvSpPr>
          <p:nvPr>
            <p:ph type="title"/>
          </p:nvPr>
        </p:nvSpPr>
        <p:spPr>
          <a:xfrm>
            <a:off x="308528" y="-265251"/>
            <a:ext cx="9885167" cy="1055077"/>
          </a:xfrm>
        </p:spPr>
        <p:txBody>
          <a:bodyPr>
            <a:normAutofit/>
          </a:bodyPr>
          <a:lstStyle/>
          <a:p>
            <a:pPr>
              <a:lnSpc>
                <a:spcPct val="110000"/>
              </a:lnSpc>
              <a:defRPr/>
            </a:pPr>
            <a:br>
              <a:rPr lang="en-ZA" sz="2400" b="1" dirty="0">
                <a:latin typeface="Arial Black" panose="020B0A04020102020204" pitchFamily="34" charset="0"/>
                <a:cs typeface="Calibri" panose="020F0502020204030204" pitchFamily="34" charset="0"/>
              </a:rPr>
            </a:br>
            <a:r>
              <a:rPr lang="en-ZA" sz="3600" b="1" dirty="0">
                <a:solidFill>
                  <a:srgbClr val="AB7942"/>
                </a:solidFill>
                <a:latin typeface="Arial" panose="020B0604020202020204" pitchFamily="34" charset="0"/>
                <a:cs typeface="Arial" panose="020B0604020202020204" pitchFamily="34" charset="0"/>
              </a:rPr>
              <a:t>Products and Services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B91D83-34EB-A744-81D0-D8E8519C4A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3" name="Freeform 31"/>
          <p:cNvSpPr>
            <a:spLocks noEditPoints="1"/>
          </p:cNvSpPr>
          <p:nvPr/>
        </p:nvSpPr>
        <p:spPr bwMode="auto">
          <a:xfrm>
            <a:off x="7477373" y="2273382"/>
            <a:ext cx="504000" cy="468000"/>
          </a:xfrm>
          <a:custGeom>
            <a:avLst/>
            <a:gdLst>
              <a:gd name="T0" fmla="*/ 3114 w 3968"/>
              <a:gd name="T1" fmla="*/ 3318 h 4464"/>
              <a:gd name="T2" fmla="*/ 2867 w 3968"/>
              <a:gd name="T3" fmla="*/ 3471 h 4464"/>
              <a:gd name="T4" fmla="*/ 2877 w 3968"/>
              <a:gd name="T5" fmla="*/ 3201 h 4464"/>
              <a:gd name="T6" fmla="*/ 308 w 3968"/>
              <a:gd name="T7" fmla="*/ 3416 h 4464"/>
              <a:gd name="T8" fmla="*/ 33 w 3968"/>
              <a:gd name="T9" fmla="*/ 3356 h 4464"/>
              <a:gd name="T10" fmla="*/ 296 w 3968"/>
              <a:gd name="T11" fmla="*/ 3201 h 4464"/>
              <a:gd name="T12" fmla="*/ 2643 w 3968"/>
              <a:gd name="T13" fmla="*/ 3176 h 4464"/>
              <a:gd name="T14" fmla="*/ 2769 w 3968"/>
              <a:gd name="T15" fmla="*/ 4223 h 4464"/>
              <a:gd name="T16" fmla="*/ 2222 w 3968"/>
              <a:gd name="T17" fmla="*/ 3072 h 4464"/>
              <a:gd name="T18" fmla="*/ 950 w 3968"/>
              <a:gd name="T19" fmla="*/ 3073 h 4464"/>
              <a:gd name="T20" fmla="*/ 403 w 3968"/>
              <a:gd name="T21" fmla="*/ 4223 h 4464"/>
              <a:gd name="T22" fmla="*/ 528 w 3968"/>
              <a:gd name="T23" fmla="*/ 3176 h 4464"/>
              <a:gd name="T24" fmla="*/ 1586 w 3968"/>
              <a:gd name="T25" fmla="*/ 2783 h 4464"/>
              <a:gd name="T26" fmla="*/ 2023 w 3968"/>
              <a:gd name="T27" fmla="*/ 2960 h 4464"/>
              <a:gd name="T28" fmla="*/ 2206 w 3968"/>
              <a:gd name="T29" fmla="*/ 3389 h 4464"/>
              <a:gd name="T30" fmla="*/ 1029 w 3968"/>
              <a:gd name="T31" fmla="*/ 3122 h 4464"/>
              <a:gd name="T32" fmla="*/ 1377 w 3968"/>
              <a:gd name="T33" fmla="*/ 2818 h 4464"/>
              <a:gd name="T34" fmla="*/ 2976 w 3968"/>
              <a:gd name="T35" fmla="*/ 2780 h 4464"/>
              <a:gd name="T36" fmla="*/ 3041 w 3968"/>
              <a:gd name="T37" fmla="*/ 2994 h 4464"/>
              <a:gd name="T38" fmla="*/ 2841 w 3968"/>
              <a:gd name="T39" fmla="*/ 3098 h 4464"/>
              <a:gd name="T40" fmla="*/ 2695 w 3968"/>
              <a:gd name="T41" fmla="*/ 2925 h 4464"/>
              <a:gd name="T42" fmla="*/ 2841 w 3968"/>
              <a:gd name="T43" fmla="*/ 2753 h 4464"/>
              <a:gd name="T44" fmla="*/ 444 w 3968"/>
              <a:gd name="T45" fmla="*/ 2827 h 4464"/>
              <a:gd name="T46" fmla="*/ 421 w 3968"/>
              <a:gd name="T47" fmla="*/ 3049 h 4464"/>
              <a:gd name="T48" fmla="*/ 196 w 3968"/>
              <a:gd name="T49" fmla="*/ 3071 h 4464"/>
              <a:gd name="T50" fmla="*/ 131 w 3968"/>
              <a:gd name="T51" fmla="*/ 2857 h 4464"/>
              <a:gd name="T52" fmla="*/ 2341 w 3968"/>
              <a:gd name="T53" fmla="*/ 2429 h 4464"/>
              <a:gd name="T54" fmla="*/ 2593 w 3968"/>
              <a:gd name="T55" fmla="*/ 2600 h 4464"/>
              <a:gd name="T56" fmla="*/ 2514 w 3968"/>
              <a:gd name="T57" fmla="*/ 2891 h 4464"/>
              <a:gd name="T58" fmla="*/ 2207 w 3968"/>
              <a:gd name="T59" fmla="*/ 2916 h 4464"/>
              <a:gd name="T60" fmla="*/ 2078 w 3968"/>
              <a:gd name="T61" fmla="*/ 2645 h 4464"/>
              <a:gd name="T62" fmla="*/ 2294 w 3968"/>
              <a:gd name="T63" fmla="*/ 2434 h 4464"/>
              <a:gd name="T64" fmla="*/ 1034 w 3968"/>
              <a:gd name="T65" fmla="*/ 2523 h 4464"/>
              <a:gd name="T66" fmla="*/ 1060 w 3968"/>
              <a:gd name="T67" fmla="*/ 2823 h 4464"/>
              <a:gd name="T68" fmla="*/ 781 w 3968"/>
              <a:gd name="T69" fmla="*/ 2949 h 4464"/>
              <a:gd name="T70" fmla="*/ 567 w 3968"/>
              <a:gd name="T71" fmla="*/ 2738 h 4464"/>
              <a:gd name="T72" fmla="*/ 695 w 3968"/>
              <a:gd name="T73" fmla="*/ 2466 h 4464"/>
              <a:gd name="T74" fmla="*/ 1752 w 3968"/>
              <a:gd name="T75" fmla="*/ 1944 h 4464"/>
              <a:gd name="T76" fmla="*/ 1976 w 3968"/>
              <a:gd name="T77" fmla="*/ 2237 h 4464"/>
              <a:gd name="T78" fmla="*/ 1845 w 3968"/>
              <a:gd name="T79" fmla="*/ 2585 h 4464"/>
              <a:gd name="T80" fmla="*/ 1471 w 3968"/>
              <a:gd name="T81" fmla="*/ 2665 h 4464"/>
              <a:gd name="T82" fmla="*/ 1207 w 3968"/>
              <a:gd name="T83" fmla="*/ 2405 h 4464"/>
              <a:gd name="T84" fmla="*/ 1287 w 3968"/>
              <a:gd name="T85" fmla="*/ 2041 h 4464"/>
              <a:gd name="T86" fmla="*/ 1955 w 3968"/>
              <a:gd name="T87" fmla="*/ 158 h 4464"/>
              <a:gd name="T88" fmla="*/ 1698 w 3968"/>
              <a:gd name="T89" fmla="*/ 311 h 4464"/>
              <a:gd name="T90" fmla="*/ 1698 w 3968"/>
              <a:gd name="T91" fmla="*/ 1293 h 4464"/>
              <a:gd name="T92" fmla="*/ 1955 w 3968"/>
              <a:gd name="T93" fmla="*/ 1447 h 4464"/>
              <a:gd name="T94" fmla="*/ 3650 w 3968"/>
              <a:gd name="T95" fmla="*/ 1415 h 4464"/>
              <a:gd name="T96" fmla="*/ 3806 w 3968"/>
              <a:gd name="T97" fmla="*/ 1163 h 4464"/>
              <a:gd name="T98" fmla="*/ 3687 w 3968"/>
              <a:gd name="T99" fmla="*/ 212 h 4464"/>
              <a:gd name="T100" fmla="*/ 3517 w 3968"/>
              <a:gd name="T101" fmla="*/ 0 h 4464"/>
              <a:gd name="T102" fmla="*/ 3874 w 3968"/>
              <a:gd name="T103" fmla="*/ 172 h 4464"/>
              <a:gd name="T104" fmla="*/ 3964 w 3968"/>
              <a:gd name="T105" fmla="*/ 1224 h 4464"/>
              <a:gd name="T106" fmla="*/ 3744 w 3968"/>
              <a:gd name="T107" fmla="*/ 1543 h 4464"/>
              <a:gd name="T108" fmla="*/ 2114 w 3968"/>
              <a:gd name="T109" fmla="*/ 1604 h 4464"/>
              <a:gd name="T110" fmla="*/ 1637 w 3968"/>
              <a:gd name="T111" fmla="*/ 1474 h 4464"/>
              <a:gd name="T112" fmla="*/ 1506 w 3968"/>
              <a:gd name="T113" fmla="*/ 441 h 4464"/>
              <a:gd name="T114" fmla="*/ 1680 w 3968"/>
              <a:gd name="T115" fmla="*/ 92 h 4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68" h="4464">
                <a:moveTo>
                  <a:pt x="2877" y="3201"/>
                </a:moveTo>
                <a:lnTo>
                  <a:pt x="2924" y="3203"/>
                </a:lnTo>
                <a:lnTo>
                  <a:pt x="2969" y="3215"/>
                </a:lnTo>
                <a:lnTo>
                  <a:pt x="3012" y="3233"/>
                </a:lnTo>
                <a:lnTo>
                  <a:pt x="3051" y="3256"/>
                </a:lnTo>
                <a:lnTo>
                  <a:pt x="3084" y="3284"/>
                </a:lnTo>
                <a:lnTo>
                  <a:pt x="3114" y="3318"/>
                </a:lnTo>
                <a:lnTo>
                  <a:pt x="3138" y="3356"/>
                </a:lnTo>
                <a:lnTo>
                  <a:pt x="3156" y="3398"/>
                </a:lnTo>
                <a:lnTo>
                  <a:pt x="3167" y="3443"/>
                </a:lnTo>
                <a:lnTo>
                  <a:pt x="3171" y="3489"/>
                </a:lnTo>
                <a:lnTo>
                  <a:pt x="3171" y="4019"/>
                </a:lnTo>
                <a:lnTo>
                  <a:pt x="2867" y="4019"/>
                </a:lnTo>
                <a:lnTo>
                  <a:pt x="2867" y="3471"/>
                </a:lnTo>
                <a:lnTo>
                  <a:pt x="2863" y="3416"/>
                </a:lnTo>
                <a:lnTo>
                  <a:pt x="2853" y="3362"/>
                </a:lnTo>
                <a:lnTo>
                  <a:pt x="2838" y="3310"/>
                </a:lnTo>
                <a:lnTo>
                  <a:pt x="2817" y="3260"/>
                </a:lnTo>
                <a:lnTo>
                  <a:pt x="2792" y="3213"/>
                </a:lnTo>
                <a:lnTo>
                  <a:pt x="2834" y="3203"/>
                </a:lnTo>
                <a:lnTo>
                  <a:pt x="2877" y="3201"/>
                </a:lnTo>
                <a:close/>
                <a:moveTo>
                  <a:pt x="296" y="3201"/>
                </a:moveTo>
                <a:lnTo>
                  <a:pt x="338" y="3203"/>
                </a:lnTo>
                <a:lnTo>
                  <a:pt x="379" y="3213"/>
                </a:lnTo>
                <a:lnTo>
                  <a:pt x="354" y="3260"/>
                </a:lnTo>
                <a:lnTo>
                  <a:pt x="333" y="3310"/>
                </a:lnTo>
                <a:lnTo>
                  <a:pt x="318" y="3362"/>
                </a:lnTo>
                <a:lnTo>
                  <a:pt x="308" y="3416"/>
                </a:lnTo>
                <a:lnTo>
                  <a:pt x="305" y="3471"/>
                </a:lnTo>
                <a:lnTo>
                  <a:pt x="305" y="4019"/>
                </a:lnTo>
                <a:lnTo>
                  <a:pt x="0" y="4019"/>
                </a:lnTo>
                <a:lnTo>
                  <a:pt x="0" y="3489"/>
                </a:lnTo>
                <a:lnTo>
                  <a:pt x="4" y="3443"/>
                </a:lnTo>
                <a:lnTo>
                  <a:pt x="15" y="3398"/>
                </a:lnTo>
                <a:lnTo>
                  <a:pt x="33" y="3356"/>
                </a:lnTo>
                <a:lnTo>
                  <a:pt x="58" y="3318"/>
                </a:lnTo>
                <a:lnTo>
                  <a:pt x="87" y="3284"/>
                </a:lnTo>
                <a:lnTo>
                  <a:pt x="121" y="3256"/>
                </a:lnTo>
                <a:lnTo>
                  <a:pt x="160" y="3232"/>
                </a:lnTo>
                <a:lnTo>
                  <a:pt x="203" y="3214"/>
                </a:lnTo>
                <a:lnTo>
                  <a:pt x="249" y="3203"/>
                </a:lnTo>
                <a:lnTo>
                  <a:pt x="296" y="3201"/>
                </a:lnTo>
                <a:close/>
                <a:moveTo>
                  <a:pt x="2341" y="3053"/>
                </a:moveTo>
                <a:lnTo>
                  <a:pt x="2399" y="3057"/>
                </a:lnTo>
                <a:lnTo>
                  <a:pt x="2455" y="3068"/>
                </a:lnTo>
                <a:lnTo>
                  <a:pt x="2507" y="3086"/>
                </a:lnTo>
                <a:lnTo>
                  <a:pt x="2557" y="3110"/>
                </a:lnTo>
                <a:lnTo>
                  <a:pt x="2603" y="3140"/>
                </a:lnTo>
                <a:lnTo>
                  <a:pt x="2643" y="3176"/>
                </a:lnTo>
                <a:lnTo>
                  <a:pt x="2679" y="3215"/>
                </a:lnTo>
                <a:lnTo>
                  <a:pt x="2709" y="3260"/>
                </a:lnTo>
                <a:lnTo>
                  <a:pt x="2734" y="3309"/>
                </a:lnTo>
                <a:lnTo>
                  <a:pt x="2753" y="3360"/>
                </a:lnTo>
                <a:lnTo>
                  <a:pt x="2765" y="3414"/>
                </a:lnTo>
                <a:lnTo>
                  <a:pt x="2769" y="3471"/>
                </a:lnTo>
                <a:lnTo>
                  <a:pt x="2769" y="4223"/>
                </a:lnTo>
                <a:lnTo>
                  <a:pt x="2303" y="4223"/>
                </a:lnTo>
                <a:lnTo>
                  <a:pt x="2303" y="3389"/>
                </a:lnTo>
                <a:lnTo>
                  <a:pt x="2298" y="3321"/>
                </a:lnTo>
                <a:lnTo>
                  <a:pt x="2287" y="3255"/>
                </a:lnTo>
                <a:lnTo>
                  <a:pt x="2271" y="3192"/>
                </a:lnTo>
                <a:lnTo>
                  <a:pt x="2249" y="3130"/>
                </a:lnTo>
                <a:lnTo>
                  <a:pt x="2222" y="3072"/>
                </a:lnTo>
                <a:lnTo>
                  <a:pt x="2260" y="3063"/>
                </a:lnTo>
                <a:lnTo>
                  <a:pt x="2300" y="3056"/>
                </a:lnTo>
                <a:lnTo>
                  <a:pt x="2341" y="3053"/>
                </a:lnTo>
                <a:close/>
                <a:moveTo>
                  <a:pt x="830" y="3053"/>
                </a:moveTo>
                <a:lnTo>
                  <a:pt x="871" y="3056"/>
                </a:lnTo>
                <a:lnTo>
                  <a:pt x="911" y="3063"/>
                </a:lnTo>
                <a:lnTo>
                  <a:pt x="950" y="3073"/>
                </a:lnTo>
                <a:lnTo>
                  <a:pt x="922" y="3132"/>
                </a:lnTo>
                <a:lnTo>
                  <a:pt x="899" y="3192"/>
                </a:lnTo>
                <a:lnTo>
                  <a:pt x="882" y="3256"/>
                </a:lnTo>
                <a:lnTo>
                  <a:pt x="871" y="3321"/>
                </a:lnTo>
                <a:lnTo>
                  <a:pt x="868" y="3389"/>
                </a:lnTo>
                <a:lnTo>
                  <a:pt x="868" y="4223"/>
                </a:lnTo>
                <a:lnTo>
                  <a:pt x="403" y="4223"/>
                </a:lnTo>
                <a:lnTo>
                  <a:pt x="403" y="3471"/>
                </a:lnTo>
                <a:lnTo>
                  <a:pt x="408" y="3414"/>
                </a:lnTo>
                <a:lnTo>
                  <a:pt x="419" y="3360"/>
                </a:lnTo>
                <a:lnTo>
                  <a:pt x="437" y="3309"/>
                </a:lnTo>
                <a:lnTo>
                  <a:pt x="462" y="3260"/>
                </a:lnTo>
                <a:lnTo>
                  <a:pt x="492" y="3215"/>
                </a:lnTo>
                <a:lnTo>
                  <a:pt x="528" y="3176"/>
                </a:lnTo>
                <a:lnTo>
                  <a:pt x="568" y="3140"/>
                </a:lnTo>
                <a:lnTo>
                  <a:pt x="614" y="3110"/>
                </a:lnTo>
                <a:lnTo>
                  <a:pt x="664" y="3086"/>
                </a:lnTo>
                <a:lnTo>
                  <a:pt x="716" y="3068"/>
                </a:lnTo>
                <a:lnTo>
                  <a:pt x="771" y="3057"/>
                </a:lnTo>
                <a:lnTo>
                  <a:pt x="830" y="3053"/>
                </a:lnTo>
                <a:close/>
                <a:moveTo>
                  <a:pt x="1586" y="2783"/>
                </a:moveTo>
                <a:lnTo>
                  <a:pt x="1658" y="2787"/>
                </a:lnTo>
                <a:lnTo>
                  <a:pt x="1727" y="2799"/>
                </a:lnTo>
                <a:lnTo>
                  <a:pt x="1795" y="2818"/>
                </a:lnTo>
                <a:lnTo>
                  <a:pt x="1859" y="2845"/>
                </a:lnTo>
                <a:lnTo>
                  <a:pt x="1918" y="2877"/>
                </a:lnTo>
                <a:lnTo>
                  <a:pt x="1973" y="2916"/>
                </a:lnTo>
                <a:lnTo>
                  <a:pt x="2023" y="2960"/>
                </a:lnTo>
                <a:lnTo>
                  <a:pt x="2069" y="3010"/>
                </a:lnTo>
                <a:lnTo>
                  <a:pt x="2109" y="3064"/>
                </a:lnTo>
                <a:lnTo>
                  <a:pt x="2142" y="3122"/>
                </a:lnTo>
                <a:lnTo>
                  <a:pt x="2170" y="3184"/>
                </a:lnTo>
                <a:lnTo>
                  <a:pt x="2189" y="3249"/>
                </a:lnTo>
                <a:lnTo>
                  <a:pt x="2202" y="3318"/>
                </a:lnTo>
                <a:lnTo>
                  <a:pt x="2206" y="3389"/>
                </a:lnTo>
                <a:lnTo>
                  <a:pt x="2206" y="4464"/>
                </a:lnTo>
                <a:lnTo>
                  <a:pt x="966" y="4464"/>
                </a:lnTo>
                <a:lnTo>
                  <a:pt x="966" y="3389"/>
                </a:lnTo>
                <a:lnTo>
                  <a:pt x="971" y="3318"/>
                </a:lnTo>
                <a:lnTo>
                  <a:pt x="983" y="3249"/>
                </a:lnTo>
                <a:lnTo>
                  <a:pt x="1002" y="3184"/>
                </a:lnTo>
                <a:lnTo>
                  <a:pt x="1029" y="3122"/>
                </a:lnTo>
                <a:lnTo>
                  <a:pt x="1063" y="3064"/>
                </a:lnTo>
                <a:lnTo>
                  <a:pt x="1102" y="3010"/>
                </a:lnTo>
                <a:lnTo>
                  <a:pt x="1148" y="2960"/>
                </a:lnTo>
                <a:lnTo>
                  <a:pt x="1199" y="2916"/>
                </a:lnTo>
                <a:lnTo>
                  <a:pt x="1254" y="2877"/>
                </a:lnTo>
                <a:lnTo>
                  <a:pt x="1314" y="2845"/>
                </a:lnTo>
                <a:lnTo>
                  <a:pt x="1377" y="2818"/>
                </a:lnTo>
                <a:lnTo>
                  <a:pt x="1444" y="2799"/>
                </a:lnTo>
                <a:lnTo>
                  <a:pt x="1514" y="2787"/>
                </a:lnTo>
                <a:lnTo>
                  <a:pt x="1586" y="2783"/>
                </a:lnTo>
                <a:close/>
                <a:moveTo>
                  <a:pt x="2877" y="2750"/>
                </a:moveTo>
                <a:lnTo>
                  <a:pt x="2913" y="2753"/>
                </a:lnTo>
                <a:lnTo>
                  <a:pt x="2946" y="2764"/>
                </a:lnTo>
                <a:lnTo>
                  <a:pt x="2976" y="2780"/>
                </a:lnTo>
                <a:lnTo>
                  <a:pt x="3002" y="2801"/>
                </a:lnTo>
                <a:lnTo>
                  <a:pt x="3025" y="2827"/>
                </a:lnTo>
                <a:lnTo>
                  <a:pt x="3041" y="2857"/>
                </a:lnTo>
                <a:lnTo>
                  <a:pt x="3051" y="2889"/>
                </a:lnTo>
                <a:lnTo>
                  <a:pt x="3055" y="2925"/>
                </a:lnTo>
                <a:lnTo>
                  <a:pt x="3051" y="2960"/>
                </a:lnTo>
                <a:lnTo>
                  <a:pt x="3041" y="2994"/>
                </a:lnTo>
                <a:lnTo>
                  <a:pt x="3025" y="3023"/>
                </a:lnTo>
                <a:lnTo>
                  <a:pt x="3002" y="3049"/>
                </a:lnTo>
                <a:lnTo>
                  <a:pt x="2976" y="3071"/>
                </a:lnTo>
                <a:lnTo>
                  <a:pt x="2946" y="3087"/>
                </a:lnTo>
                <a:lnTo>
                  <a:pt x="2913" y="3098"/>
                </a:lnTo>
                <a:lnTo>
                  <a:pt x="2877" y="3100"/>
                </a:lnTo>
                <a:lnTo>
                  <a:pt x="2841" y="3098"/>
                </a:lnTo>
                <a:lnTo>
                  <a:pt x="2806" y="3087"/>
                </a:lnTo>
                <a:lnTo>
                  <a:pt x="2776" y="3071"/>
                </a:lnTo>
                <a:lnTo>
                  <a:pt x="2749" y="3049"/>
                </a:lnTo>
                <a:lnTo>
                  <a:pt x="2727" y="3023"/>
                </a:lnTo>
                <a:lnTo>
                  <a:pt x="2711" y="2994"/>
                </a:lnTo>
                <a:lnTo>
                  <a:pt x="2700" y="2960"/>
                </a:lnTo>
                <a:lnTo>
                  <a:pt x="2695" y="2925"/>
                </a:lnTo>
                <a:lnTo>
                  <a:pt x="2700" y="2889"/>
                </a:lnTo>
                <a:lnTo>
                  <a:pt x="2711" y="2857"/>
                </a:lnTo>
                <a:lnTo>
                  <a:pt x="2727" y="2827"/>
                </a:lnTo>
                <a:lnTo>
                  <a:pt x="2749" y="2801"/>
                </a:lnTo>
                <a:lnTo>
                  <a:pt x="2776" y="2780"/>
                </a:lnTo>
                <a:lnTo>
                  <a:pt x="2806" y="2764"/>
                </a:lnTo>
                <a:lnTo>
                  <a:pt x="2841" y="2753"/>
                </a:lnTo>
                <a:lnTo>
                  <a:pt x="2877" y="2750"/>
                </a:lnTo>
                <a:close/>
                <a:moveTo>
                  <a:pt x="296" y="2750"/>
                </a:moveTo>
                <a:lnTo>
                  <a:pt x="332" y="2753"/>
                </a:lnTo>
                <a:lnTo>
                  <a:pt x="365" y="2764"/>
                </a:lnTo>
                <a:lnTo>
                  <a:pt x="395" y="2780"/>
                </a:lnTo>
                <a:lnTo>
                  <a:pt x="421" y="2801"/>
                </a:lnTo>
                <a:lnTo>
                  <a:pt x="444" y="2827"/>
                </a:lnTo>
                <a:lnTo>
                  <a:pt x="460" y="2857"/>
                </a:lnTo>
                <a:lnTo>
                  <a:pt x="471" y="2889"/>
                </a:lnTo>
                <a:lnTo>
                  <a:pt x="474" y="2925"/>
                </a:lnTo>
                <a:lnTo>
                  <a:pt x="471" y="2960"/>
                </a:lnTo>
                <a:lnTo>
                  <a:pt x="460" y="2994"/>
                </a:lnTo>
                <a:lnTo>
                  <a:pt x="444" y="3023"/>
                </a:lnTo>
                <a:lnTo>
                  <a:pt x="421" y="3049"/>
                </a:lnTo>
                <a:lnTo>
                  <a:pt x="395" y="3071"/>
                </a:lnTo>
                <a:lnTo>
                  <a:pt x="365" y="3087"/>
                </a:lnTo>
                <a:lnTo>
                  <a:pt x="332" y="3098"/>
                </a:lnTo>
                <a:lnTo>
                  <a:pt x="296" y="3100"/>
                </a:lnTo>
                <a:lnTo>
                  <a:pt x="260" y="3098"/>
                </a:lnTo>
                <a:lnTo>
                  <a:pt x="226" y="3087"/>
                </a:lnTo>
                <a:lnTo>
                  <a:pt x="196" y="3071"/>
                </a:lnTo>
                <a:lnTo>
                  <a:pt x="168" y="3049"/>
                </a:lnTo>
                <a:lnTo>
                  <a:pt x="148" y="3023"/>
                </a:lnTo>
                <a:lnTo>
                  <a:pt x="131" y="2994"/>
                </a:lnTo>
                <a:lnTo>
                  <a:pt x="120" y="2960"/>
                </a:lnTo>
                <a:lnTo>
                  <a:pt x="116" y="2925"/>
                </a:lnTo>
                <a:lnTo>
                  <a:pt x="120" y="2889"/>
                </a:lnTo>
                <a:lnTo>
                  <a:pt x="131" y="2857"/>
                </a:lnTo>
                <a:lnTo>
                  <a:pt x="148" y="2827"/>
                </a:lnTo>
                <a:lnTo>
                  <a:pt x="168" y="2801"/>
                </a:lnTo>
                <a:lnTo>
                  <a:pt x="196" y="2780"/>
                </a:lnTo>
                <a:lnTo>
                  <a:pt x="226" y="2764"/>
                </a:lnTo>
                <a:lnTo>
                  <a:pt x="260" y="2753"/>
                </a:lnTo>
                <a:lnTo>
                  <a:pt x="296" y="2750"/>
                </a:lnTo>
                <a:close/>
                <a:moveTo>
                  <a:pt x="2341" y="2429"/>
                </a:moveTo>
                <a:lnTo>
                  <a:pt x="2390" y="2434"/>
                </a:lnTo>
                <a:lnTo>
                  <a:pt x="2435" y="2446"/>
                </a:lnTo>
                <a:lnTo>
                  <a:pt x="2477" y="2466"/>
                </a:lnTo>
                <a:lnTo>
                  <a:pt x="2514" y="2492"/>
                </a:lnTo>
                <a:lnTo>
                  <a:pt x="2546" y="2523"/>
                </a:lnTo>
                <a:lnTo>
                  <a:pt x="2572" y="2559"/>
                </a:lnTo>
                <a:lnTo>
                  <a:pt x="2593" y="2600"/>
                </a:lnTo>
                <a:lnTo>
                  <a:pt x="2605" y="2645"/>
                </a:lnTo>
                <a:lnTo>
                  <a:pt x="2610" y="2691"/>
                </a:lnTo>
                <a:lnTo>
                  <a:pt x="2605" y="2738"/>
                </a:lnTo>
                <a:lnTo>
                  <a:pt x="2593" y="2783"/>
                </a:lnTo>
                <a:lnTo>
                  <a:pt x="2572" y="2823"/>
                </a:lnTo>
                <a:lnTo>
                  <a:pt x="2546" y="2860"/>
                </a:lnTo>
                <a:lnTo>
                  <a:pt x="2514" y="2891"/>
                </a:lnTo>
                <a:lnTo>
                  <a:pt x="2477" y="2916"/>
                </a:lnTo>
                <a:lnTo>
                  <a:pt x="2435" y="2937"/>
                </a:lnTo>
                <a:lnTo>
                  <a:pt x="2390" y="2949"/>
                </a:lnTo>
                <a:lnTo>
                  <a:pt x="2341" y="2953"/>
                </a:lnTo>
                <a:lnTo>
                  <a:pt x="2294" y="2949"/>
                </a:lnTo>
                <a:lnTo>
                  <a:pt x="2249" y="2937"/>
                </a:lnTo>
                <a:lnTo>
                  <a:pt x="2207" y="2916"/>
                </a:lnTo>
                <a:lnTo>
                  <a:pt x="2170" y="2891"/>
                </a:lnTo>
                <a:lnTo>
                  <a:pt x="2138" y="2860"/>
                </a:lnTo>
                <a:lnTo>
                  <a:pt x="2112" y="2823"/>
                </a:lnTo>
                <a:lnTo>
                  <a:pt x="2091" y="2783"/>
                </a:lnTo>
                <a:lnTo>
                  <a:pt x="2078" y="2738"/>
                </a:lnTo>
                <a:lnTo>
                  <a:pt x="2074" y="2691"/>
                </a:lnTo>
                <a:lnTo>
                  <a:pt x="2078" y="2645"/>
                </a:lnTo>
                <a:lnTo>
                  <a:pt x="2091" y="2600"/>
                </a:lnTo>
                <a:lnTo>
                  <a:pt x="2112" y="2559"/>
                </a:lnTo>
                <a:lnTo>
                  <a:pt x="2138" y="2523"/>
                </a:lnTo>
                <a:lnTo>
                  <a:pt x="2170" y="2492"/>
                </a:lnTo>
                <a:lnTo>
                  <a:pt x="2207" y="2466"/>
                </a:lnTo>
                <a:lnTo>
                  <a:pt x="2249" y="2446"/>
                </a:lnTo>
                <a:lnTo>
                  <a:pt x="2294" y="2434"/>
                </a:lnTo>
                <a:lnTo>
                  <a:pt x="2341" y="2429"/>
                </a:lnTo>
                <a:close/>
                <a:moveTo>
                  <a:pt x="830" y="2429"/>
                </a:moveTo>
                <a:lnTo>
                  <a:pt x="878" y="2434"/>
                </a:lnTo>
                <a:lnTo>
                  <a:pt x="922" y="2446"/>
                </a:lnTo>
                <a:lnTo>
                  <a:pt x="964" y="2466"/>
                </a:lnTo>
                <a:lnTo>
                  <a:pt x="1001" y="2492"/>
                </a:lnTo>
                <a:lnTo>
                  <a:pt x="1034" y="2523"/>
                </a:lnTo>
                <a:lnTo>
                  <a:pt x="1060" y="2559"/>
                </a:lnTo>
                <a:lnTo>
                  <a:pt x="1080" y="2600"/>
                </a:lnTo>
                <a:lnTo>
                  <a:pt x="1092" y="2645"/>
                </a:lnTo>
                <a:lnTo>
                  <a:pt x="1096" y="2691"/>
                </a:lnTo>
                <a:lnTo>
                  <a:pt x="1092" y="2738"/>
                </a:lnTo>
                <a:lnTo>
                  <a:pt x="1080" y="2783"/>
                </a:lnTo>
                <a:lnTo>
                  <a:pt x="1060" y="2823"/>
                </a:lnTo>
                <a:lnTo>
                  <a:pt x="1034" y="2860"/>
                </a:lnTo>
                <a:lnTo>
                  <a:pt x="1001" y="2891"/>
                </a:lnTo>
                <a:lnTo>
                  <a:pt x="964" y="2916"/>
                </a:lnTo>
                <a:lnTo>
                  <a:pt x="922" y="2937"/>
                </a:lnTo>
                <a:lnTo>
                  <a:pt x="878" y="2949"/>
                </a:lnTo>
                <a:lnTo>
                  <a:pt x="830" y="2953"/>
                </a:lnTo>
                <a:lnTo>
                  <a:pt x="781" y="2949"/>
                </a:lnTo>
                <a:lnTo>
                  <a:pt x="737" y="2937"/>
                </a:lnTo>
                <a:lnTo>
                  <a:pt x="695" y="2916"/>
                </a:lnTo>
                <a:lnTo>
                  <a:pt x="658" y="2891"/>
                </a:lnTo>
                <a:lnTo>
                  <a:pt x="625" y="2860"/>
                </a:lnTo>
                <a:lnTo>
                  <a:pt x="599" y="2823"/>
                </a:lnTo>
                <a:lnTo>
                  <a:pt x="579" y="2783"/>
                </a:lnTo>
                <a:lnTo>
                  <a:pt x="567" y="2738"/>
                </a:lnTo>
                <a:lnTo>
                  <a:pt x="563" y="2691"/>
                </a:lnTo>
                <a:lnTo>
                  <a:pt x="567" y="2645"/>
                </a:lnTo>
                <a:lnTo>
                  <a:pt x="579" y="2600"/>
                </a:lnTo>
                <a:lnTo>
                  <a:pt x="599" y="2559"/>
                </a:lnTo>
                <a:lnTo>
                  <a:pt x="625" y="2523"/>
                </a:lnTo>
                <a:lnTo>
                  <a:pt x="658" y="2492"/>
                </a:lnTo>
                <a:lnTo>
                  <a:pt x="695" y="2466"/>
                </a:lnTo>
                <a:lnTo>
                  <a:pt x="737" y="2446"/>
                </a:lnTo>
                <a:lnTo>
                  <a:pt x="781" y="2434"/>
                </a:lnTo>
                <a:lnTo>
                  <a:pt x="830" y="2429"/>
                </a:lnTo>
                <a:close/>
                <a:moveTo>
                  <a:pt x="1586" y="1907"/>
                </a:moveTo>
                <a:lnTo>
                  <a:pt x="1644" y="1913"/>
                </a:lnTo>
                <a:lnTo>
                  <a:pt x="1699" y="1925"/>
                </a:lnTo>
                <a:lnTo>
                  <a:pt x="1752" y="1944"/>
                </a:lnTo>
                <a:lnTo>
                  <a:pt x="1800" y="1970"/>
                </a:lnTo>
                <a:lnTo>
                  <a:pt x="1845" y="2003"/>
                </a:lnTo>
                <a:lnTo>
                  <a:pt x="1883" y="2041"/>
                </a:lnTo>
                <a:lnTo>
                  <a:pt x="1917" y="2085"/>
                </a:lnTo>
                <a:lnTo>
                  <a:pt x="1944" y="2132"/>
                </a:lnTo>
                <a:lnTo>
                  <a:pt x="1964" y="2183"/>
                </a:lnTo>
                <a:lnTo>
                  <a:pt x="1976" y="2237"/>
                </a:lnTo>
                <a:lnTo>
                  <a:pt x="1980" y="2294"/>
                </a:lnTo>
                <a:lnTo>
                  <a:pt x="1976" y="2351"/>
                </a:lnTo>
                <a:lnTo>
                  <a:pt x="1964" y="2405"/>
                </a:lnTo>
                <a:lnTo>
                  <a:pt x="1944" y="2457"/>
                </a:lnTo>
                <a:lnTo>
                  <a:pt x="1917" y="2504"/>
                </a:lnTo>
                <a:lnTo>
                  <a:pt x="1883" y="2547"/>
                </a:lnTo>
                <a:lnTo>
                  <a:pt x="1845" y="2585"/>
                </a:lnTo>
                <a:lnTo>
                  <a:pt x="1800" y="2619"/>
                </a:lnTo>
                <a:lnTo>
                  <a:pt x="1752" y="2645"/>
                </a:lnTo>
                <a:lnTo>
                  <a:pt x="1699" y="2665"/>
                </a:lnTo>
                <a:lnTo>
                  <a:pt x="1644" y="2677"/>
                </a:lnTo>
                <a:lnTo>
                  <a:pt x="1586" y="2681"/>
                </a:lnTo>
                <a:lnTo>
                  <a:pt x="1527" y="2677"/>
                </a:lnTo>
                <a:lnTo>
                  <a:pt x="1471" y="2665"/>
                </a:lnTo>
                <a:lnTo>
                  <a:pt x="1419" y="2645"/>
                </a:lnTo>
                <a:lnTo>
                  <a:pt x="1370" y="2619"/>
                </a:lnTo>
                <a:lnTo>
                  <a:pt x="1326" y="2585"/>
                </a:lnTo>
                <a:lnTo>
                  <a:pt x="1287" y="2547"/>
                </a:lnTo>
                <a:lnTo>
                  <a:pt x="1254" y="2504"/>
                </a:lnTo>
                <a:lnTo>
                  <a:pt x="1228" y="2457"/>
                </a:lnTo>
                <a:lnTo>
                  <a:pt x="1207" y="2405"/>
                </a:lnTo>
                <a:lnTo>
                  <a:pt x="1195" y="2351"/>
                </a:lnTo>
                <a:lnTo>
                  <a:pt x="1191" y="2294"/>
                </a:lnTo>
                <a:lnTo>
                  <a:pt x="1195" y="2237"/>
                </a:lnTo>
                <a:lnTo>
                  <a:pt x="1207" y="2183"/>
                </a:lnTo>
                <a:lnTo>
                  <a:pt x="1228" y="2132"/>
                </a:lnTo>
                <a:lnTo>
                  <a:pt x="1254" y="2085"/>
                </a:lnTo>
                <a:lnTo>
                  <a:pt x="1287" y="2041"/>
                </a:lnTo>
                <a:lnTo>
                  <a:pt x="1326" y="2003"/>
                </a:lnTo>
                <a:lnTo>
                  <a:pt x="1370" y="1970"/>
                </a:lnTo>
                <a:lnTo>
                  <a:pt x="1419" y="1944"/>
                </a:lnTo>
                <a:lnTo>
                  <a:pt x="1471" y="1925"/>
                </a:lnTo>
                <a:lnTo>
                  <a:pt x="1527" y="1913"/>
                </a:lnTo>
                <a:lnTo>
                  <a:pt x="1586" y="1907"/>
                </a:lnTo>
                <a:close/>
                <a:moveTo>
                  <a:pt x="1955" y="158"/>
                </a:moveTo>
                <a:lnTo>
                  <a:pt x="1908" y="162"/>
                </a:lnTo>
                <a:lnTo>
                  <a:pt x="1864" y="173"/>
                </a:lnTo>
                <a:lnTo>
                  <a:pt x="1823" y="189"/>
                </a:lnTo>
                <a:lnTo>
                  <a:pt x="1785" y="212"/>
                </a:lnTo>
                <a:lnTo>
                  <a:pt x="1751" y="241"/>
                </a:lnTo>
                <a:lnTo>
                  <a:pt x="1722" y="275"/>
                </a:lnTo>
                <a:lnTo>
                  <a:pt x="1698" y="311"/>
                </a:lnTo>
                <a:lnTo>
                  <a:pt x="1680" y="352"/>
                </a:lnTo>
                <a:lnTo>
                  <a:pt x="1669" y="395"/>
                </a:lnTo>
                <a:lnTo>
                  <a:pt x="1666" y="441"/>
                </a:lnTo>
                <a:lnTo>
                  <a:pt x="1666" y="1163"/>
                </a:lnTo>
                <a:lnTo>
                  <a:pt x="1669" y="1209"/>
                </a:lnTo>
                <a:lnTo>
                  <a:pt x="1680" y="1253"/>
                </a:lnTo>
                <a:lnTo>
                  <a:pt x="1698" y="1293"/>
                </a:lnTo>
                <a:lnTo>
                  <a:pt x="1722" y="1331"/>
                </a:lnTo>
                <a:lnTo>
                  <a:pt x="1751" y="1364"/>
                </a:lnTo>
                <a:lnTo>
                  <a:pt x="1785" y="1392"/>
                </a:lnTo>
                <a:lnTo>
                  <a:pt x="1823" y="1415"/>
                </a:lnTo>
                <a:lnTo>
                  <a:pt x="1864" y="1433"/>
                </a:lnTo>
                <a:lnTo>
                  <a:pt x="1908" y="1443"/>
                </a:lnTo>
                <a:lnTo>
                  <a:pt x="1955" y="1447"/>
                </a:lnTo>
                <a:lnTo>
                  <a:pt x="2278" y="1447"/>
                </a:lnTo>
                <a:lnTo>
                  <a:pt x="2278" y="1800"/>
                </a:lnTo>
                <a:lnTo>
                  <a:pt x="2639" y="1447"/>
                </a:lnTo>
                <a:lnTo>
                  <a:pt x="3517" y="1447"/>
                </a:lnTo>
                <a:lnTo>
                  <a:pt x="3564" y="1443"/>
                </a:lnTo>
                <a:lnTo>
                  <a:pt x="3608" y="1433"/>
                </a:lnTo>
                <a:lnTo>
                  <a:pt x="3650" y="1415"/>
                </a:lnTo>
                <a:lnTo>
                  <a:pt x="3687" y="1392"/>
                </a:lnTo>
                <a:lnTo>
                  <a:pt x="3720" y="1364"/>
                </a:lnTo>
                <a:lnTo>
                  <a:pt x="3749" y="1331"/>
                </a:lnTo>
                <a:lnTo>
                  <a:pt x="3773" y="1293"/>
                </a:lnTo>
                <a:lnTo>
                  <a:pt x="3791" y="1253"/>
                </a:lnTo>
                <a:lnTo>
                  <a:pt x="3802" y="1209"/>
                </a:lnTo>
                <a:lnTo>
                  <a:pt x="3806" y="1163"/>
                </a:lnTo>
                <a:lnTo>
                  <a:pt x="3806" y="441"/>
                </a:lnTo>
                <a:lnTo>
                  <a:pt x="3802" y="395"/>
                </a:lnTo>
                <a:lnTo>
                  <a:pt x="3791" y="352"/>
                </a:lnTo>
                <a:lnTo>
                  <a:pt x="3773" y="311"/>
                </a:lnTo>
                <a:lnTo>
                  <a:pt x="3749" y="275"/>
                </a:lnTo>
                <a:lnTo>
                  <a:pt x="3720" y="241"/>
                </a:lnTo>
                <a:lnTo>
                  <a:pt x="3687" y="212"/>
                </a:lnTo>
                <a:lnTo>
                  <a:pt x="3650" y="189"/>
                </a:lnTo>
                <a:lnTo>
                  <a:pt x="3608" y="173"/>
                </a:lnTo>
                <a:lnTo>
                  <a:pt x="3564" y="162"/>
                </a:lnTo>
                <a:lnTo>
                  <a:pt x="3517" y="158"/>
                </a:lnTo>
                <a:lnTo>
                  <a:pt x="1955" y="158"/>
                </a:lnTo>
                <a:close/>
                <a:moveTo>
                  <a:pt x="1955" y="0"/>
                </a:moveTo>
                <a:lnTo>
                  <a:pt x="3517" y="0"/>
                </a:lnTo>
                <a:lnTo>
                  <a:pt x="3578" y="4"/>
                </a:lnTo>
                <a:lnTo>
                  <a:pt x="3637" y="16"/>
                </a:lnTo>
                <a:lnTo>
                  <a:pt x="3693" y="35"/>
                </a:lnTo>
                <a:lnTo>
                  <a:pt x="3744" y="61"/>
                </a:lnTo>
                <a:lnTo>
                  <a:pt x="3792" y="92"/>
                </a:lnTo>
                <a:lnTo>
                  <a:pt x="3835" y="129"/>
                </a:lnTo>
                <a:lnTo>
                  <a:pt x="3874" y="172"/>
                </a:lnTo>
                <a:lnTo>
                  <a:pt x="3906" y="218"/>
                </a:lnTo>
                <a:lnTo>
                  <a:pt x="3932" y="269"/>
                </a:lnTo>
                <a:lnTo>
                  <a:pt x="3951" y="323"/>
                </a:lnTo>
                <a:lnTo>
                  <a:pt x="3964" y="380"/>
                </a:lnTo>
                <a:lnTo>
                  <a:pt x="3968" y="441"/>
                </a:lnTo>
                <a:lnTo>
                  <a:pt x="3968" y="1163"/>
                </a:lnTo>
                <a:lnTo>
                  <a:pt x="3964" y="1224"/>
                </a:lnTo>
                <a:lnTo>
                  <a:pt x="3951" y="1281"/>
                </a:lnTo>
                <a:lnTo>
                  <a:pt x="3932" y="1335"/>
                </a:lnTo>
                <a:lnTo>
                  <a:pt x="3906" y="1387"/>
                </a:lnTo>
                <a:lnTo>
                  <a:pt x="3874" y="1433"/>
                </a:lnTo>
                <a:lnTo>
                  <a:pt x="3835" y="1474"/>
                </a:lnTo>
                <a:lnTo>
                  <a:pt x="3792" y="1512"/>
                </a:lnTo>
                <a:lnTo>
                  <a:pt x="3744" y="1543"/>
                </a:lnTo>
                <a:lnTo>
                  <a:pt x="3693" y="1569"/>
                </a:lnTo>
                <a:lnTo>
                  <a:pt x="3637" y="1588"/>
                </a:lnTo>
                <a:lnTo>
                  <a:pt x="3578" y="1600"/>
                </a:lnTo>
                <a:lnTo>
                  <a:pt x="3517" y="1604"/>
                </a:lnTo>
                <a:lnTo>
                  <a:pt x="2706" y="1604"/>
                </a:lnTo>
                <a:lnTo>
                  <a:pt x="2114" y="2182"/>
                </a:lnTo>
                <a:lnTo>
                  <a:pt x="2114" y="1604"/>
                </a:lnTo>
                <a:lnTo>
                  <a:pt x="1955" y="1604"/>
                </a:lnTo>
                <a:lnTo>
                  <a:pt x="1895" y="1600"/>
                </a:lnTo>
                <a:lnTo>
                  <a:pt x="1836" y="1588"/>
                </a:lnTo>
                <a:lnTo>
                  <a:pt x="1781" y="1569"/>
                </a:lnTo>
                <a:lnTo>
                  <a:pt x="1729" y="1543"/>
                </a:lnTo>
                <a:lnTo>
                  <a:pt x="1680" y="1512"/>
                </a:lnTo>
                <a:lnTo>
                  <a:pt x="1637" y="1474"/>
                </a:lnTo>
                <a:lnTo>
                  <a:pt x="1600" y="1433"/>
                </a:lnTo>
                <a:lnTo>
                  <a:pt x="1567" y="1387"/>
                </a:lnTo>
                <a:lnTo>
                  <a:pt x="1540" y="1335"/>
                </a:lnTo>
                <a:lnTo>
                  <a:pt x="1521" y="1281"/>
                </a:lnTo>
                <a:lnTo>
                  <a:pt x="1510" y="1224"/>
                </a:lnTo>
                <a:lnTo>
                  <a:pt x="1506" y="1163"/>
                </a:lnTo>
                <a:lnTo>
                  <a:pt x="1506" y="441"/>
                </a:lnTo>
                <a:lnTo>
                  <a:pt x="1509" y="380"/>
                </a:lnTo>
                <a:lnTo>
                  <a:pt x="1521" y="323"/>
                </a:lnTo>
                <a:lnTo>
                  <a:pt x="1540" y="269"/>
                </a:lnTo>
                <a:lnTo>
                  <a:pt x="1567" y="218"/>
                </a:lnTo>
                <a:lnTo>
                  <a:pt x="1599" y="172"/>
                </a:lnTo>
                <a:lnTo>
                  <a:pt x="1637" y="129"/>
                </a:lnTo>
                <a:lnTo>
                  <a:pt x="1680" y="92"/>
                </a:lnTo>
                <a:lnTo>
                  <a:pt x="1729" y="61"/>
                </a:lnTo>
                <a:lnTo>
                  <a:pt x="1780" y="35"/>
                </a:lnTo>
                <a:lnTo>
                  <a:pt x="1836" y="16"/>
                </a:lnTo>
                <a:lnTo>
                  <a:pt x="1895" y="4"/>
                </a:lnTo>
                <a:lnTo>
                  <a:pt x="19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Freeform 31"/>
          <p:cNvSpPr>
            <a:spLocks noEditPoints="1"/>
          </p:cNvSpPr>
          <p:nvPr/>
        </p:nvSpPr>
        <p:spPr bwMode="auto">
          <a:xfrm>
            <a:off x="4482869" y="4269934"/>
            <a:ext cx="504000" cy="468000"/>
          </a:xfrm>
          <a:custGeom>
            <a:avLst/>
            <a:gdLst>
              <a:gd name="T0" fmla="*/ 3114 w 3968"/>
              <a:gd name="T1" fmla="*/ 3318 h 4464"/>
              <a:gd name="T2" fmla="*/ 2867 w 3968"/>
              <a:gd name="T3" fmla="*/ 3471 h 4464"/>
              <a:gd name="T4" fmla="*/ 2877 w 3968"/>
              <a:gd name="T5" fmla="*/ 3201 h 4464"/>
              <a:gd name="T6" fmla="*/ 308 w 3968"/>
              <a:gd name="T7" fmla="*/ 3416 h 4464"/>
              <a:gd name="T8" fmla="*/ 33 w 3968"/>
              <a:gd name="T9" fmla="*/ 3356 h 4464"/>
              <a:gd name="T10" fmla="*/ 296 w 3968"/>
              <a:gd name="T11" fmla="*/ 3201 h 4464"/>
              <a:gd name="T12" fmla="*/ 2643 w 3968"/>
              <a:gd name="T13" fmla="*/ 3176 h 4464"/>
              <a:gd name="T14" fmla="*/ 2769 w 3968"/>
              <a:gd name="T15" fmla="*/ 4223 h 4464"/>
              <a:gd name="T16" fmla="*/ 2222 w 3968"/>
              <a:gd name="T17" fmla="*/ 3072 h 4464"/>
              <a:gd name="T18" fmla="*/ 950 w 3968"/>
              <a:gd name="T19" fmla="*/ 3073 h 4464"/>
              <a:gd name="T20" fmla="*/ 403 w 3968"/>
              <a:gd name="T21" fmla="*/ 4223 h 4464"/>
              <a:gd name="T22" fmla="*/ 528 w 3968"/>
              <a:gd name="T23" fmla="*/ 3176 h 4464"/>
              <a:gd name="T24" fmla="*/ 1586 w 3968"/>
              <a:gd name="T25" fmla="*/ 2783 h 4464"/>
              <a:gd name="T26" fmla="*/ 2023 w 3968"/>
              <a:gd name="T27" fmla="*/ 2960 h 4464"/>
              <a:gd name="T28" fmla="*/ 2206 w 3968"/>
              <a:gd name="T29" fmla="*/ 3389 h 4464"/>
              <a:gd name="T30" fmla="*/ 1029 w 3968"/>
              <a:gd name="T31" fmla="*/ 3122 h 4464"/>
              <a:gd name="T32" fmla="*/ 1377 w 3968"/>
              <a:gd name="T33" fmla="*/ 2818 h 4464"/>
              <a:gd name="T34" fmla="*/ 2976 w 3968"/>
              <a:gd name="T35" fmla="*/ 2780 h 4464"/>
              <a:gd name="T36" fmla="*/ 3041 w 3968"/>
              <a:gd name="T37" fmla="*/ 2994 h 4464"/>
              <a:gd name="T38" fmla="*/ 2841 w 3968"/>
              <a:gd name="T39" fmla="*/ 3098 h 4464"/>
              <a:gd name="T40" fmla="*/ 2695 w 3968"/>
              <a:gd name="T41" fmla="*/ 2925 h 4464"/>
              <a:gd name="T42" fmla="*/ 2841 w 3968"/>
              <a:gd name="T43" fmla="*/ 2753 h 4464"/>
              <a:gd name="T44" fmla="*/ 444 w 3968"/>
              <a:gd name="T45" fmla="*/ 2827 h 4464"/>
              <a:gd name="T46" fmla="*/ 421 w 3968"/>
              <a:gd name="T47" fmla="*/ 3049 h 4464"/>
              <a:gd name="T48" fmla="*/ 196 w 3968"/>
              <a:gd name="T49" fmla="*/ 3071 h 4464"/>
              <a:gd name="T50" fmla="*/ 131 w 3968"/>
              <a:gd name="T51" fmla="*/ 2857 h 4464"/>
              <a:gd name="T52" fmla="*/ 2341 w 3968"/>
              <a:gd name="T53" fmla="*/ 2429 h 4464"/>
              <a:gd name="T54" fmla="*/ 2593 w 3968"/>
              <a:gd name="T55" fmla="*/ 2600 h 4464"/>
              <a:gd name="T56" fmla="*/ 2514 w 3968"/>
              <a:gd name="T57" fmla="*/ 2891 h 4464"/>
              <a:gd name="T58" fmla="*/ 2207 w 3968"/>
              <a:gd name="T59" fmla="*/ 2916 h 4464"/>
              <a:gd name="T60" fmla="*/ 2078 w 3968"/>
              <a:gd name="T61" fmla="*/ 2645 h 4464"/>
              <a:gd name="T62" fmla="*/ 2294 w 3968"/>
              <a:gd name="T63" fmla="*/ 2434 h 4464"/>
              <a:gd name="T64" fmla="*/ 1034 w 3968"/>
              <a:gd name="T65" fmla="*/ 2523 h 4464"/>
              <a:gd name="T66" fmla="*/ 1060 w 3968"/>
              <a:gd name="T67" fmla="*/ 2823 h 4464"/>
              <a:gd name="T68" fmla="*/ 781 w 3968"/>
              <a:gd name="T69" fmla="*/ 2949 h 4464"/>
              <a:gd name="T70" fmla="*/ 567 w 3968"/>
              <a:gd name="T71" fmla="*/ 2738 h 4464"/>
              <a:gd name="T72" fmla="*/ 695 w 3968"/>
              <a:gd name="T73" fmla="*/ 2466 h 4464"/>
              <a:gd name="T74" fmla="*/ 1752 w 3968"/>
              <a:gd name="T75" fmla="*/ 1944 h 4464"/>
              <a:gd name="T76" fmla="*/ 1976 w 3968"/>
              <a:gd name="T77" fmla="*/ 2237 h 4464"/>
              <a:gd name="T78" fmla="*/ 1845 w 3968"/>
              <a:gd name="T79" fmla="*/ 2585 h 4464"/>
              <a:gd name="T80" fmla="*/ 1471 w 3968"/>
              <a:gd name="T81" fmla="*/ 2665 h 4464"/>
              <a:gd name="T82" fmla="*/ 1207 w 3968"/>
              <a:gd name="T83" fmla="*/ 2405 h 4464"/>
              <a:gd name="T84" fmla="*/ 1287 w 3968"/>
              <a:gd name="T85" fmla="*/ 2041 h 4464"/>
              <a:gd name="T86" fmla="*/ 1955 w 3968"/>
              <a:gd name="T87" fmla="*/ 158 h 4464"/>
              <a:gd name="T88" fmla="*/ 1698 w 3968"/>
              <a:gd name="T89" fmla="*/ 311 h 4464"/>
              <a:gd name="T90" fmla="*/ 1698 w 3968"/>
              <a:gd name="T91" fmla="*/ 1293 h 4464"/>
              <a:gd name="T92" fmla="*/ 1955 w 3968"/>
              <a:gd name="T93" fmla="*/ 1447 h 4464"/>
              <a:gd name="T94" fmla="*/ 3650 w 3968"/>
              <a:gd name="T95" fmla="*/ 1415 h 4464"/>
              <a:gd name="T96" fmla="*/ 3806 w 3968"/>
              <a:gd name="T97" fmla="*/ 1163 h 4464"/>
              <a:gd name="T98" fmla="*/ 3687 w 3968"/>
              <a:gd name="T99" fmla="*/ 212 h 4464"/>
              <a:gd name="T100" fmla="*/ 3517 w 3968"/>
              <a:gd name="T101" fmla="*/ 0 h 4464"/>
              <a:gd name="T102" fmla="*/ 3874 w 3968"/>
              <a:gd name="T103" fmla="*/ 172 h 4464"/>
              <a:gd name="T104" fmla="*/ 3964 w 3968"/>
              <a:gd name="T105" fmla="*/ 1224 h 4464"/>
              <a:gd name="T106" fmla="*/ 3744 w 3968"/>
              <a:gd name="T107" fmla="*/ 1543 h 4464"/>
              <a:gd name="T108" fmla="*/ 2114 w 3968"/>
              <a:gd name="T109" fmla="*/ 1604 h 4464"/>
              <a:gd name="T110" fmla="*/ 1637 w 3968"/>
              <a:gd name="T111" fmla="*/ 1474 h 4464"/>
              <a:gd name="T112" fmla="*/ 1506 w 3968"/>
              <a:gd name="T113" fmla="*/ 441 h 4464"/>
              <a:gd name="T114" fmla="*/ 1680 w 3968"/>
              <a:gd name="T115" fmla="*/ 92 h 4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68" h="4464">
                <a:moveTo>
                  <a:pt x="2877" y="3201"/>
                </a:moveTo>
                <a:lnTo>
                  <a:pt x="2924" y="3203"/>
                </a:lnTo>
                <a:lnTo>
                  <a:pt x="2969" y="3215"/>
                </a:lnTo>
                <a:lnTo>
                  <a:pt x="3012" y="3233"/>
                </a:lnTo>
                <a:lnTo>
                  <a:pt x="3051" y="3256"/>
                </a:lnTo>
                <a:lnTo>
                  <a:pt x="3084" y="3284"/>
                </a:lnTo>
                <a:lnTo>
                  <a:pt x="3114" y="3318"/>
                </a:lnTo>
                <a:lnTo>
                  <a:pt x="3138" y="3356"/>
                </a:lnTo>
                <a:lnTo>
                  <a:pt x="3156" y="3398"/>
                </a:lnTo>
                <a:lnTo>
                  <a:pt x="3167" y="3443"/>
                </a:lnTo>
                <a:lnTo>
                  <a:pt x="3171" y="3489"/>
                </a:lnTo>
                <a:lnTo>
                  <a:pt x="3171" y="4019"/>
                </a:lnTo>
                <a:lnTo>
                  <a:pt x="2867" y="4019"/>
                </a:lnTo>
                <a:lnTo>
                  <a:pt x="2867" y="3471"/>
                </a:lnTo>
                <a:lnTo>
                  <a:pt x="2863" y="3416"/>
                </a:lnTo>
                <a:lnTo>
                  <a:pt x="2853" y="3362"/>
                </a:lnTo>
                <a:lnTo>
                  <a:pt x="2838" y="3310"/>
                </a:lnTo>
                <a:lnTo>
                  <a:pt x="2817" y="3260"/>
                </a:lnTo>
                <a:lnTo>
                  <a:pt x="2792" y="3213"/>
                </a:lnTo>
                <a:lnTo>
                  <a:pt x="2834" y="3203"/>
                </a:lnTo>
                <a:lnTo>
                  <a:pt x="2877" y="3201"/>
                </a:lnTo>
                <a:close/>
                <a:moveTo>
                  <a:pt x="296" y="3201"/>
                </a:moveTo>
                <a:lnTo>
                  <a:pt x="338" y="3203"/>
                </a:lnTo>
                <a:lnTo>
                  <a:pt x="379" y="3213"/>
                </a:lnTo>
                <a:lnTo>
                  <a:pt x="354" y="3260"/>
                </a:lnTo>
                <a:lnTo>
                  <a:pt x="333" y="3310"/>
                </a:lnTo>
                <a:lnTo>
                  <a:pt x="318" y="3362"/>
                </a:lnTo>
                <a:lnTo>
                  <a:pt x="308" y="3416"/>
                </a:lnTo>
                <a:lnTo>
                  <a:pt x="305" y="3471"/>
                </a:lnTo>
                <a:lnTo>
                  <a:pt x="305" y="4019"/>
                </a:lnTo>
                <a:lnTo>
                  <a:pt x="0" y="4019"/>
                </a:lnTo>
                <a:lnTo>
                  <a:pt x="0" y="3489"/>
                </a:lnTo>
                <a:lnTo>
                  <a:pt x="4" y="3443"/>
                </a:lnTo>
                <a:lnTo>
                  <a:pt x="15" y="3398"/>
                </a:lnTo>
                <a:lnTo>
                  <a:pt x="33" y="3356"/>
                </a:lnTo>
                <a:lnTo>
                  <a:pt x="58" y="3318"/>
                </a:lnTo>
                <a:lnTo>
                  <a:pt x="87" y="3284"/>
                </a:lnTo>
                <a:lnTo>
                  <a:pt x="121" y="3256"/>
                </a:lnTo>
                <a:lnTo>
                  <a:pt x="160" y="3232"/>
                </a:lnTo>
                <a:lnTo>
                  <a:pt x="203" y="3214"/>
                </a:lnTo>
                <a:lnTo>
                  <a:pt x="249" y="3203"/>
                </a:lnTo>
                <a:lnTo>
                  <a:pt x="296" y="3201"/>
                </a:lnTo>
                <a:close/>
                <a:moveTo>
                  <a:pt x="2341" y="3053"/>
                </a:moveTo>
                <a:lnTo>
                  <a:pt x="2399" y="3057"/>
                </a:lnTo>
                <a:lnTo>
                  <a:pt x="2455" y="3068"/>
                </a:lnTo>
                <a:lnTo>
                  <a:pt x="2507" y="3086"/>
                </a:lnTo>
                <a:lnTo>
                  <a:pt x="2557" y="3110"/>
                </a:lnTo>
                <a:lnTo>
                  <a:pt x="2603" y="3140"/>
                </a:lnTo>
                <a:lnTo>
                  <a:pt x="2643" y="3176"/>
                </a:lnTo>
                <a:lnTo>
                  <a:pt x="2679" y="3215"/>
                </a:lnTo>
                <a:lnTo>
                  <a:pt x="2709" y="3260"/>
                </a:lnTo>
                <a:lnTo>
                  <a:pt x="2734" y="3309"/>
                </a:lnTo>
                <a:lnTo>
                  <a:pt x="2753" y="3360"/>
                </a:lnTo>
                <a:lnTo>
                  <a:pt x="2765" y="3414"/>
                </a:lnTo>
                <a:lnTo>
                  <a:pt x="2769" y="3471"/>
                </a:lnTo>
                <a:lnTo>
                  <a:pt x="2769" y="4223"/>
                </a:lnTo>
                <a:lnTo>
                  <a:pt x="2303" y="4223"/>
                </a:lnTo>
                <a:lnTo>
                  <a:pt x="2303" y="3389"/>
                </a:lnTo>
                <a:lnTo>
                  <a:pt x="2298" y="3321"/>
                </a:lnTo>
                <a:lnTo>
                  <a:pt x="2287" y="3255"/>
                </a:lnTo>
                <a:lnTo>
                  <a:pt x="2271" y="3192"/>
                </a:lnTo>
                <a:lnTo>
                  <a:pt x="2249" y="3130"/>
                </a:lnTo>
                <a:lnTo>
                  <a:pt x="2222" y="3072"/>
                </a:lnTo>
                <a:lnTo>
                  <a:pt x="2260" y="3063"/>
                </a:lnTo>
                <a:lnTo>
                  <a:pt x="2300" y="3056"/>
                </a:lnTo>
                <a:lnTo>
                  <a:pt x="2341" y="3053"/>
                </a:lnTo>
                <a:close/>
                <a:moveTo>
                  <a:pt x="830" y="3053"/>
                </a:moveTo>
                <a:lnTo>
                  <a:pt x="871" y="3056"/>
                </a:lnTo>
                <a:lnTo>
                  <a:pt x="911" y="3063"/>
                </a:lnTo>
                <a:lnTo>
                  <a:pt x="950" y="3073"/>
                </a:lnTo>
                <a:lnTo>
                  <a:pt x="922" y="3132"/>
                </a:lnTo>
                <a:lnTo>
                  <a:pt x="899" y="3192"/>
                </a:lnTo>
                <a:lnTo>
                  <a:pt x="882" y="3256"/>
                </a:lnTo>
                <a:lnTo>
                  <a:pt x="871" y="3321"/>
                </a:lnTo>
                <a:lnTo>
                  <a:pt x="868" y="3389"/>
                </a:lnTo>
                <a:lnTo>
                  <a:pt x="868" y="4223"/>
                </a:lnTo>
                <a:lnTo>
                  <a:pt x="403" y="4223"/>
                </a:lnTo>
                <a:lnTo>
                  <a:pt x="403" y="3471"/>
                </a:lnTo>
                <a:lnTo>
                  <a:pt x="408" y="3414"/>
                </a:lnTo>
                <a:lnTo>
                  <a:pt x="419" y="3360"/>
                </a:lnTo>
                <a:lnTo>
                  <a:pt x="437" y="3309"/>
                </a:lnTo>
                <a:lnTo>
                  <a:pt x="462" y="3260"/>
                </a:lnTo>
                <a:lnTo>
                  <a:pt x="492" y="3215"/>
                </a:lnTo>
                <a:lnTo>
                  <a:pt x="528" y="3176"/>
                </a:lnTo>
                <a:lnTo>
                  <a:pt x="568" y="3140"/>
                </a:lnTo>
                <a:lnTo>
                  <a:pt x="614" y="3110"/>
                </a:lnTo>
                <a:lnTo>
                  <a:pt x="664" y="3086"/>
                </a:lnTo>
                <a:lnTo>
                  <a:pt x="716" y="3068"/>
                </a:lnTo>
                <a:lnTo>
                  <a:pt x="771" y="3057"/>
                </a:lnTo>
                <a:lnTo>
                  <a:pt x="830" y="3053"/>
                </a:lnTo>
                <a:close/>
                <a:moveTo>
                  <a:pt x="1586" y="2783"/>
                </a:moveTo>
                <a:lnTo>
                  <a:pt x="1658" y="2787"/>
                </a:lnTo>
                <a:lnTo>
                  <a:pt x="1727" y="2799"/>
                </a:lnTo>
                <a:lnTo>
                  <a:pt x="1795" y="2818"/>
                </a:lnTo>
                <a:lnTo>
                  <a:pt x="1859" y="2845"/>
                </a:lnTo>
                <a:lnTo>
                  <a:pt x="1918" y="2877"/>
                </a:lnTo>
                <a:lnTo>
                  <a:pt x="1973" y="2916"/>
                </a:lnTo>
                <a:lnTo>
                  <a:pt x="2023" y="2960"/>
                </a:lnTo>
                <a:lnTo>
                  <a:pt x="2069" y="3010"/>
                </a:lnTo>
                <a:lnTo>
                  <a:pt x="2109" y="3064"/>
                </a:lnTo>
                <a:lnTo>
                  <a:pt x="2142" y="3122"/>
                </a:lnTo>
                <a:lnTo>
                  <a:pt x="2170" y="3184"/>
                </a:lnTo>
                <a:lnTo>
                  <a:pt x="2189" y="3249"/>
                </a:lnTo>
                <a:lnTo>
                  <a:pt x="2202" y="3318"/>
                </a:lnTo>
                <a:lnTo>
                  <a:pt x="2206" y="3389"/>
                </a:lnTo>
                <a:lnTo>
                  <a:pt x="2206" y="4464"/>
                </a:lnTo>
                <a:lnTo>
                  <a:pt x="966" y="4464"/>
                </a:lnTo>
                <a:lnTo>
                  <a:pt x="966" y="3389"/>
                </a:lnTo>
                <a:lnTo>
                  <a:pt x="971" y="3318"/>
                </a:lnTo>
                <a:lnTo>
                  <a:pt x="983" y="3249"/>
                </a:lnTo>
                <a:lnTo>
                  <a:pt x="1002" y="3184"/>
                </a:lnTo>
                <a:lnTo>
                  <a:pt x="1029" y="3122"/>
                </a:lnTo>
                <a:lnTo>
                  <a:pt x="1063" y="3064"/>
                </a:lnTo>
                <a:lnTo>
                  <a:pt x="1102" y="3010"/>
                </a:lnTo>
                <a:lnTo>
                  <a:pt x="1148" y="2960"/>
                </a:lnTo>
                <a:lnTo>
                  <a:pt x="1199" y="2916"/>
                </a:lnTo>
                <a:lnTo>
                  <a:pt x="1254" y="2877"/>
                </a:lnTo>
                <a:lnTo>
                  <a:pt x="1314" y="2845"/>
                </a:lnTo>
                <a:lnTo>
                  <a:pt x="1377" y="2818"/>
                </a:lnTo>
                <a:lnTo>
                  <a:pt x="1444" y="2799"/>
                </a:lnTo>
                <a:lnTo>
                  <a:pt x="1514" y="2787"/>
                </a:lnTo>
                <a:lnTo>
                  <a:pt x="1586" y="2783"/>
                </a:lnTo>
                <a:close/>
                <a:moveTo>
                  <a:pt x="2877" y="2750"/>
                </a:moveTo>
                <a:lnTo>
                  <a:pt x="2913" y="2753"/>
                </a:lnTo>
                <a:lnTo>
                  <a:pt x="2946" y="2764"/>
                </a:lnTo>
                <a:lnTo>
                  <a:pt x="2976" y="2780"/>
                </a:lnTo>
                <a:lnTo>
                  <a:pt x="3002" y="2801"/>
                </a:lnTo>
                <a:lnTo>
                  <a:pt x="3025" y="2827"/>
                </a:lnTo>
                <a:lnTo>
                  <a:pt x="3041" y="2857"/>
                </a:lnTo>
                <a:lnTo>
                  <a:pt x="3051" y="2889"/>
                </a:lnTo>
                <a:lnTo>
                  <a:pt x="3055" y="2925"/>
                </a:lnTo>
                <a:lnTo>
                  <a:pt x="3051" y="2960"/>
                </a:lnTo>
                <a:lnTo>
                  <a:pt x="3041" y="2994"/>
                </a:lnTo>
                <a:lnTo>
                  <a:pt x="3025" y="3023"/>
                </a:lnTo>
                <a:lnTo>
                  <a:pt x="3002" y="3049"/>
                </a:lnTo>
                <a:lnTo>
                  <a:pt x="2976" y="3071"/>
                </a:lnTo>
                <a:lnTo>
                  <a:pt x="2946" y="3087"/>
                </a:lnTo>
                <a:lnTo>
                  <a:pt x="2913" y="3098"/>
                </a:lnTo>
                <a:lnTo>
                  <a:pt x="2877" y="3100"/>
                </a:lnTo>
                <a:lnTo>
                  <a:pt x="2841" y="3098"/>
                </a:lnTo>
                <a:lnTo>
                  <a:pt x="2806" y="3087"/>
                </a:lnTo>
                <a:lnTo>
                  <a:pt x="2776" y="3071"/>
                </a:lnTo>
                <a:lnTo>
                  <a:pt x="2749" y="3049"/>
                </a:lnTo>
                <a:lnTo>
                  <a:pt x="2727" y="3023"/>
                </a:lnTo>
                <a:lnTo>
                  <a:pt x="2711" y="2994"/>
                </a:lnTo>
                <a:lnTo>
                  <a:pt x="2700" y="2960"/>
                </a:lnTo>
                <a:lnTo>
                  <a:pt x="2695" y="2925"/>
                </a:lnTo>
                <a:lnTo>
                  <a:pt x="2700" y="2889"/>
                </a:lnTo>
                <a:lnTo>
                  <a:pt x="2711" y="2857"/>
                </a:lnTo>
                <a:lnTo>
                  <a:pt x="2727" y="2827"/>
                </a:lnTo>
                <a:lnTo>
                  <a:pt x="2749" y="2801"/>
                </a:lnTo>
                <a:lnTo>
                  <a:pt x="2776" y="2780"/>
                </a:lnTo>
                <a:lnTo>
                  <a:pt x="2806" y="2764"/>
                </a:lnTo>
                <a:lnTo>
                  <a:pt x="2841" y="2753"/>
                </a:lnTo>
                <a:lnTo>
                  <a:pt x="2877" y="2750"/>
                </a:lnTo>
                <a:close/>
                <a:moveTo>
                  <a:pt x="296" y="2750"/>
                </a:moveTo>
                <a:lnTo>
                  <a:pt x="332" y="2753"/>
                </a:lnTo>
                <a:lnTo>
                  <a:pt x="365" y="2764"/>
                </a:lnTo>
                <a:lnTo>
                  <a:pt x="395" y="2780"/>
                </a:lnTo>
                <a:lnTo>
                  <a:pt x="421" y="2801"/>
                </a:lnTo>
                <a:lnTo>
                  <a:pt x="444" y="2827"/>
                </a:lnTo>
                <a:lnTo>
                  <a:pt x="460" y="2857"/>
                </a:lnTo>
                <a:lnTo>
                  <a:pt x="471" y="2889"/>
                </a:lnTo>
                <a:lnTo>
                  <a:pt x="474" y="2925"/>
                </a:lnTo>
                <a:lnTo>
                  <a:pt x="471" y="2960"/>
                </a:lnTo>
                <a:lnTo>
                  <a:pt x="460" y="2994"/>
                </a:lnTo>
                <a:lnTo>
                  <a:pt x="444" y="3023"/>
                </a:lnTo>
                <a:lnTo>
                  <a:pt x="421" y="3049"/>
                </a:lnTo>
                <a:lnTo>
                  <a:pt x="395" y="3071"/>
                </a:lnTo>
                <a:lnTo>
                  <a:pt x="365" y="3087"/>
                </a:lnTo>
                <a:lnTo>
                  <a:pt x="332" y="3098"/>
                </a:lnTo>
                <a:lnTo>
                  <a:pt x="296" y="3100"/>
                </a:lnTo>
                <a:lnTo>
                  <a:pt x="260" y="3098"/>
                </a:lnTo>
                <a:lnTo>
                  <a:pt x="226" y="3087"/>
                </a:lnTo>
                <a:lnTo>
                  <a:pt x="196" y="3071"/>
                </a:lnTo>
                <a:lnTo>
                  <a:pt x="168" y="3049"/>
                </a:lnTo>
                <a:lnTo>
                  <a:pt x="148" y="3023"/>
                </a:lnTo>
                <a:lnTo>
                  <a:pt x="131" y="2994"/>
                </a:lnTo>
                <a:lnTo>
                  <a:pt x="120" y="2960"/>
                </a:lnTo>
                <a:lnTo>
                  <a:pt x="116" y="2925"/>
                </a:lnTo>
                <a:lnTo>
                  <a:pt x="120" y="2889"/>
                </a:lnTo>
                <a:lnTo>
                  <a:pt x="131" y="2857"/>
                </a:lnTo>
                <a:lnTo>
                  <a:pt x="148" y="2827"/>
                </a:lnTo>
                <a:lnTo>
                  <a:pt x="168" y="2801"/>
                </a:lnTo>
                <a:lnTo>
                  <a:pt x="196" y="2780"/>
                </a:lnTo>
                <a:lnTo>
                  <a:pt x="226" y="2764"/>
                </a:lnTo>
                <a:lnTo>
                  <a:pt x="260" y="2753"/>
                </a:lnTo>
                <a:lnTo>
                  <a:pt x="296" y="2750"/>
                </a:lnTo>
                <a:close/>
                <a:moveTo>
                  <a:pt x="2341" y="2429"/>
                </a:moveTo>
                <a:lnTo>
                  <a:pt x="2390" y="2434"/>
                </a:lnTo>
                <a:lnTo>
                  <a:pt x="2435" y="2446"/>
                </a:lnTo>
                <a:lnTo>
                  <a:pt x="2477" y="2466"/>
                </a:lnTo>
                <a:lnTo>
                  <a:pt x="2514" y="2492"/>
                </a:lnTo>
                <a:lnTo>
                  <a:pt x="2546" y="2523"/>
                </a:lnTo>
                <a:lnTo>
                  <a:pt x="2572" y="2559"/>
                </a:lnTo>
                <a:lnTo>
                  <a:pt x="2593" y="2600"/>
                </a:lnTo>
                <a:lnTo>
                  <a:pt x="2605" y="2645"/>
                </a:lnTo>
                <a:lnTo>
                  <a:pt x="2610" y="2691"/>
                </a:lnTo>
                <a:lnTo>
                  <a:pt x="2605" y="2738"/>
                </a:lnTo>
                <a:lnTo>
                  <a:pt x="2593" y="2783"/>
                </a:lnTo>
                <a:lnTo>
                  <a:pt x="2572" y="2823"/>
                </a:lnTo>
                <a:lnTo>
                  <a:pt x="2546" y="2860"/>
                </a:lnTo>
                <a:lnTo>
                  <a:pt x="2514" y="2891"/>
                </a:lnTo>
                <a:lnTo>
                  <a:pt x="2477" y="2916"/>
                </a:lnTo>
                <a:lnTo>
                  <a:pt x="2435" y="2937"/>
                </a:lnTo>
                <a:lnTo>
                  <a:pt x="2390" y="2949"/>
                </a:lnTo>
                <a:lnTo>
                  <a:pt x="2341" y="2953"/>
                </a:lnTo>
                <a:lnTo>
                  <a:pt x="2294" y="2949"/>
                </a:lnTo>
                <a:lnTo>
                  <a:pt x="2249" y="2937"/>
                </a:lnTo>
                <a:lnTo>
                  <a:pt x="2207" y="2916"/>
                </a:lnTo>
                <a:lnTo>
                  <a:pt x="2170" y="2891"/>
                </a:lnTo>
                <a:lnTo>
                  <a:pt x="2138" y="2860"/>
                </a:lnTo>
                <a:lnTo>
                  <a:pt x="2112" y="2823"/>
                </a:lnTo>
                <a:lnTo>
                  <a:pt x="2091" y="2783"/>
                </a:lnTo>
                <a:lnTo>
                  <a:pt x="2078" y="2738"/>
                </a:lnTo>
                <a:lnTo>
                  <a:pt x="2074" y="2691"/>
                </a:lnTo>
                <a:lnTo>
                  <a:pt x="2078" y="2645"/>
                </a:lnTo>
                <a:lnTo>
                  <a:pt x="2091" y="2600"/>
                </a:lnTo>
                <a:lnTo>
                  <a:pt x="2112" y="2559"/>
                </a:lnTo>
                <a:lnTo>
                  <a:pt x="2138" y="2523"/>
                </a:lnTo>
                <a:lnTo>
                  <a:pt x="2170" y="2492"/>
                </a:lnTo>
                <a:lnTo>
                  <a:pt x="2207" y="2466"/>
                </a:lnTo>
                <a:lnTo>
                  <a:pt x="2249" y="2446"/>
                </a:lnTo>
                <a:lnTo>
                  <a:pt x="2294" y="2434"/>
                </a:lnTo>
                <a:lnTo>
                  <a:pt x="2341" y="2429"/>
                </a:lnTo>
                <a:close/>
                <a:moveTo>
                  <a:pt x="830" y="2429"/>
                </a:moveTo>
                <a:lnTo>
                  <a:pt x="878" y="2434"/>
                </a:lnTo>
                <a:lnTo>
                  <a:pt x="922" y="2446"/>
                </a:lnTo>
                <a:lnTo>
                  <a:pt x="964" y="2466"/>
                </a:lnTo>
                <a:lnTo>
                  <a:pt x="1001" y="2492"/>
                </a:lnTo>
                <a:lnTo>
                  <a:pt x="1034" y="2523"/>
                </a:lnTo>
                <a:lnTo>
                  <a:pt x="1060" y="2559"/>
                </a:lnTo>
                <a:lnTo>
                  <a:pt x="1080" y="2600"/>
                </a:lnTo>
                <a:lnTo>
                  <a:pt x="1092" y="2645"/>
                </a:lnTo>
                <a:lnTo>
                  <a:pt x="1096" y="2691"/>
                </a:lnTo>
                <a:lnTo>
                  <a:pt x="1092" y="2738"/>
                </a:lnTo>
                <a:lnTo>
                  <a:pt x="1080" y="2783"/>
                </a:lnTo>
                <a:lnTo>
                  <a:pt x="1060" y="2823"/>
                </a:lnTo>
                <a:lnTo>
                  <a:pt x="1034" y="2860"/>
                </a:lnTo>
                <a:lnTo>
                  <a:pt x="1001" y="2891"/>
                </a:lnTo>
                <a:lnTo>
                  <a:pt x="964" y="2916"/>
                </a:lnTo>
                <a:lnTo>
                  <a:pt x="922" y="2937"/>
                </a:lnTo>
                <a:lnTo>
                  <a:pt x="878" y="2949"/>
                </a:lnTo>
                <a:lnTo>
                  <a:pt x="830" y="2953"/>
                </a:lnTo>
                <a:lnTo>
                  <a:pt x="781" y="2949"/>
                </a:lnTo>
                <a:lnTo>
                  <a:pt x="737" y="2937"/>
                </a:lnTo>
                <a:lnTo>
                  <a:pt x="695" y="2916"/>
                </a:lnTo>
                <a:lnTo>
                  <a:pt x="658" y="2891"/>
                </a:lnTo>
                <a:lnTo>
                  <a:pt x="625" y="2860"/>
                </a:lnTo>
                <a:lnTo>
                  <a:pt x="599" y="2823"/>
                </a:lnTo>
                <a:lnTo>
                  <a:pt x="579" y="2783"/>
                </a:lnTo>
                <a:lnTo>
                  <a:pt x="567" y="2738"/>
                </a:lnTo>
                <a:lnTo>
                  <a:pt x="563" y="2691"/>
                </a:lnTo>
                <a:lnTo>
                  <a:pt x="567" y="2645"/>
                </a:lnTo>
                <a:lnTo>
                  <a:pt x="579" y="2600"/>
                </a:lnTo>
                <a:lnTo>
                  <a:pt x="599" y="2559"/>
                </a:lnTo>
                <a:lnTo>
                  <a:pt x="625" y="2523"/>
                </a:lnTo>
                <a:lnTo>
                  <a:pt x="658" y="2492"/>
                </a:lnTo>
                <a:lnTo>
                  <a:pt x="695" y="2466"/>
                </a:lnTo>
                <a:lnTo>
                  <a:pt x="737" y="2446"/>
                </a:lnTo>
                <a:lnTo>
                  <a:pt x="781" y="2434"/>
                </a:lnTo>
                <a:lnTo>
                  <a:pt x="830" y="2429"/>
                </a:lnTo>
                <a:close/>
                <a:moveTo>
                  <a:pt x="1586" y="1907"/>
                </a:moveTo>
                <a:lnTo>
                  <a:pt x="1644" y="1913"/>
                </a:lnTo>
                <a:lnTo>
                  <a:pt x="1699" y="1925"/>
                </a:lnTo>
                <a:lnTo>
                  <a:pt x="1752" y="1944"/>
                </a:lnTo>
                <a:lnTo>
                  <a:pt x="1800" y="1970"/>
                </a:lnTo>
                <a:lnTo>
                  <a:pt x="1845" y="2003"/>
                </a:lnTo>
                <a:lnTo>
                  <a:pt x="1883" y="2041"/>
                </a:lnTo>
                <a:lnTo>
                  <a:pt x="1917" y="2085"/>
                </a:lnTo>
                <a:lnTo>
                  <a:pt x="1944" y="2132"/>
                </a:lnTo>
                <a:lnTo>
                  <a:pt x="1964" y="2183"/>
                </a:lnTo>
                <a:lnTo>
                  <a:pt x="1976" y="2237"/>
                </a:lnTo>
                <a:lnTo>
                  <a:pt x="1980" y="2294"/>
                </a:lnTo>
                <a:lnTo>
                  <a:pt x="1976" y="2351"/>
                </a:lnTo>
                <a:lnTo>
                  <a:pt x="1964" y="2405"/>
                </a:lnTo>
                <a:lnTo>
                  <a:pt x="1944" y="2457"/>
                </a:lnTo>
                <a:lnTo>
                  <a:pt x="1917" y="2504"/>
                </a:lnTo>
                <a:lnTo>
                  <a:pt x="1883" y="2547"/>
                </a:lnTo>
                <a:lnTo>
                  <a:pt x="1845" y="2585"/>
                </a:lnTo>
                <a:lnTo>
                  <a:pt x="1800" y="2619"/>
                </a:lnTo>
                <a:lnTo>
                  <a:pt x="1752" y="2645"/>
                </a:lnTo>
                <a:lnTo>
                  <a:pt x="1699" y="2665"/>
                </a:lnTo>
                <a:lnTo>
                  <a:pt x="1644" y="2677"/>
                </a:lnTo>
                <a:lnTo>
                  <a:pt x="1586" y="2681"/>
                </a:lnTo>
                <a:lnTo>
                  <a:pt x="1527" y="2677"/>
                </a:lnTo>
                <a:lnTo>
                  <a:pt x="1471" y="2665"/>
                </a:lnTo>
                <a:lnTo>
                  <a:pt x="1419" y="2645"/>
                </a:lnTo>
                <a:lnTo>
                  <a:pt x="1370" y="2619"/>
                </a:lnTo>
                <a:lnTo>
                  <a:pt x="1326" y="2585"/>
                </a:lnTo>
                <a:lnTo>
                  <a:pt x="1287" y="2547"/>
                </a:lnTo>
                <a:lnTo>
                  <a:pt x="1254" y="2504"/>
                </a:lnTo>
                <a:lnTo>
                  <a:pt x="1228" y="2457"/>
                </a:lnTo>
                <a:lnTo>
                  <a:pt x="1207" y="2405"/>
                </a:lnTo>
                <a:lnTo>
                  <a:pt x="1195" y="2351"/>
                </a:lnTo>
                <a:lnTo>
                  <a:pt x="1191" y="2294"/>
                </a:lnTo>
                <a:lnTo>
                  <a:pt x="1195" y="2237"/>
                </a:lnTo>
                <a:lnTo>
                  <a:pt x="1207" y="2183"/>
                </a:lnTo>
                <a:lnTo>
                  <a:pt x="1228" y="2132"/>
                </a:lnTo>
                <a:lnTo>
                  <a:pt x="1254" y="2085"/>
                </a:lnTo>
                <a:lnTo>
                  <a:pt x="1287" y="2041"/>
                </a:lnTo>
                <a:lnTo>
                  <a:pt x="1326" y="2003"/>
                </a:lnTo>
                <a:lnTo>
                  <a:pt x="1370" y="1970"/>
                </a:lnTo>
                <a:lnTo>
                  <a:pt x="1419" y="1944"/>
                </a:lnTo>
                <a:lnTo>
                  <a:pt x="1471" y="1925"/>
                </a:lnTo>
                <a:lnTo>
                  <a:pt x="1527" y="1913"/>
                </a:lnTo>
                <a:lnTo>
                  <a:pt x="1586" y="1907"/>
                </a:lnTo>
                <a:close/>
                <a:moveTo>
                  <a:pt x="1955" y="158"/>
                </a:moveTo>
                <a:lnTo>
                  <a:pt x="1908" y="162"/>
                </a:lnTo>
                <a:lnTo>
                  <a:pt x="1864" y="173"/>
                </a:lnTo>
                <a:lnTo>
                  <a:pt x="1823" y="189"/>
                </a:lnTo>
                <a:lnTo>
                  <a:pt x="1785" y="212"/>
                </a:lnTo>
                <a:lnTo>
                  <a:pt x="1751" y="241"/>
                </a:lnTo>
                <a:lnTo>
                  <a:pt x="1722" y="275"/>
                </a:lnTo>
                <a:lnTo>
                  <a:pt x="1698" y="311"/>
                </a:lnTo>
                <a:lnTo>
                  <a:pt x="1680" y="352"/>
                </a:lnTo>
                <a:lnTo>
                  <a:pt x="1669" y="395"/>
                </a:lnTo>
                <a:lnTo>
                  <a:pt x="1666" y="441"/>
                </a:lnTo>
                <a:lnTo>
                  <a:pt x="1666" y="1163"/>
                </a:lnTo>
                <a:lnTo>
                  <a:pt x="1669" y="1209"/>
                </a:lnTo>
                <a:lnTo>
                  <a:pt x="1680" y="1253"/>
                </a:lnTo>
                <a:lnTo>
                  <a:pt x="1698" y="1293"/>
                </a:lnTo>
                <a:lnTo>
                  <a:pt x="1722" y="1331"/>
                </a:lnTo>
                <a:lnTo>
                  <a:pt x="1751" y="1364"/>
                </a:lnTo>
                <a:lnTo>
                  <a:pt x="1785" y="1392"/>
                </a:lnTo>
                <a:lnTo>
                  <a:pt x="1823" y="1415"/>
                </a:lnTo>
                <a:lnTo>
                  <a:pt x="1864" y="1433"/>
                </a:lnTo>
                <a:lnTo>
                  <a:pt x="1908" y="1443"/>
                </a:lnTo>
                <a:lnTo>
                  <a:pt x="1955" y="1447"/>
                </a:lnTo>
                <a:lnTo>
                  <a:pt x="2278" y="1447"/>
                </a:lnTo>
                <a:lnTo>
                  <a:pt x="2278" y="1800"/>
                </a:lnTo>
                <a:lnTo>
                  <a:pt x="2639" y="1447"/>
                </a:lnTo>
                <a:lnTo>
                  <a:pt x="3517" y="1447"/>
                </a:lnTo>
                <a:lnTo>
                  <a:pt x="3564" y="1443"/>
                </a:lnTo>
                <a:lnTo>
                  <a:pt x="3608" y="1433"/>
                </a:lnTo>
                <a:lnTo>
                  <a:pt x="3650" y="1415"/>
                </a:lnTo>
                <a:lnTo>
                  <a:pt x="3687" y="1392"/>
                </a:lnTo>
                <a:lnTo>
                  <a:pt x="3720" y="1364"/>
                </a:lnTo>
                <a:lnTo>
                  <a:pt x="3749" y="1331"/>
                </a:lnTo>
                <a:lnTo>
                  <a:pt x="3773" y="1293"/>
                </a:lnTo>
                <a:lnTo>
                  <a:pt x="3791" y="1253"/>
                </a:lnTo>
                <a:lnTo>
                  <a:pt x="3802" y="1209"/>
                </a:lnTo>
                <a:lnTo>
                  <a:pt x="3806" y="1163"/>
                </a:lnTo>
                <a:lnTo>
                  <a:pt x="3806" y="441"/>
                </a:lnTo>
                <a:lnTo>
                  <a:pt x="3802" y="395"/>
                </a:lnTo>
                <a:lnTo>
                  <a:pt x="3791" y="352"/>
                </a:lnTo>
                <a:lnTo>
                  <a:pt x="3773" y="311"/>
                </a:lnTo>
                <a:lnTo>
                  <a:pt x="3749" y="275"/>
                </a:lnTo>
                <a:lnTo>
                  <a:pt x="3720" y="241"/>
                </a:lnTo>
                <a:lnTo>
                  <a:pt x="3687" y="212"/>
                </a:lnTo>
                <a:lnTo>
                  <a:pt x="3650" y="189"/>
                </a:lnTo>
                <a:lnTo>
                  <a:pt x="3608" y="173"/>
                </a:lnTo>
                <a:lnTo>
                  <a:pt x="3564" y="162"/>
                </a:lnTo>
                <a:lnTo>
                  <a:pt x="3517" y="158"/>
                </a:lnTo>
                <a:lnTo>
                  <a:pt x="1955" y="158"/>
                </a:lnTo>
                <a:close/>
                <a:moveTo>
                  <a:pt x="1955" y="0"/>
                </a:moveTo>
                <a:lnTo>
                  <a:pt x="3517" y="0"/>
                </a:lnTo>
                <a:lnTo>
                  <a:pt x="3578" y="4"/>
                </a:lnTo>
                <a:lnTo>
                  <a:pt x="3637" y="16"/>
                </a:lnTo>
                <a:lnTo>
                  <a:pt x="3693" y="35"/>
                </a:lnTo>
                <a:lnTo>
                  <a:pt x="3744" y="61"/>
                </a:lnTo>
                <a:lnTo>
                  <a:pt x="3792" y="92"/>
                </a:lnTo>
                <a:lnTo>
                  <a:pt x="3835" y="129"/>
                </a:lnTo>
                <a:lnTo>
                  <a:pt x="3874" y="172"/>
                </a:lnTo>
                <a:lnTo>
                  <a:pt x="3906" y="218"/>
                </a:lnTo>
                <a:lnTo>
                  <a:pt x="3932" y="269"/>
                </a:lnTo>
                <a:lnTo>
                  <a:pt x="3951" y="323"/>
                </a:lnTo>
                <a:lnTo>
                  <a:pt x="3964" y="380"/>
                </a:lnTo>
                <a:lnTo>
                  <a:pt x="3968" y="441"/>
                </a:lnTo>
                <a:lnTo>
                  <a:pt x="3968" y="1163"/>
                </a:lnTo>
                <a:lnTo>
                  <a:pt x="3964" y="1224"/>
                </a:lnTo>
                <a:lnTo>
                  <a:pt x="3951" y="1281"/>
                </a:lnTo>
                <a:lnTo>
                  <a:pt x="3932" y="1335"/>
                </a:lnTo>
                <a:lnTo>
                  <a:pt x="3906" y="1387"/>
                </a:lnTo>
                <a:lnTo>
                  <a:pt x="3874" y="1433"/>
                </a:lnTo>
                <a:lnTo>
                  <a:pt x="3835" y="1474"/>
                </a:lnTo>
                <a:lnTo>
                  <a:pt x="3792" y="1512"/>
                </a:lnTo>
                <a:lnTo>
                  <a:pt x="3744" y="1543"/>
                </a:lnTo>
                <a:lnTo>
                  <a:pt x="3693" y="1569"/>
                </a:lnTo>
                <a:lnTo>
                  <a:pt x="3637" y="1588"/>
                </a:lnTo>
                <a:lnTo>
                  <a:pt x="3578" y="1600"/>
                </a:lnTo>
                <a:lnTo>
                  <a:pt x="3517" y="1604"/>
                </a:lnTo>
                <a:lnTo>
                  <a:pt x="2706" y="1604"/>
                </a:lnTo>
                <a:lnTo>
                  <a:pt x="2114" y="2182"/>
                </a:lnTo>
                <a:lnTo>
                  <a:pt x="2114" y="1604"/>
                </a:lnTo>
                <a:lnTo>
                  <a:pt x="1955" y="1604"/>
                </a:lnTo>
                <a:lnTo>
                  <a:pt x="1895" y="1600"/>
                </a:lnTo>
                <a:lnTo>
                  <a:pt x="1836" y="1588"/>
                </a:lnTo>
                <a:lnTo>
                  <a:pt x="1781" y="1569"/>
                </a:lnTo>
                <a:lnTo>
                  <a:pt x="1729" y="1543"/>
                </a:lnTo>
                <a:lnTo>
                  <a:pt x="1680" y="1512"/>
                </a:lnTo>
                <a:lnTo>
                  <a:pt x="1637" y="1474"/>
                </a:lnTo>
                <a:lnTo>
                  <a:pt x="1600" y="1433"/>
                </a:lnTo>
                <a:lnTo>
                  <a:pt x="1567" y="1387"/>
                </a:lnTo>
                <a:lnTo>
                  <a:pt x="1540" y="1335"/>
                </a:lnTo>
                <a:lnTo>
                  <a:pt x="1521" y="1281"/>
                </a:lnTo>
                <a:lnTo>
                  <a:pt x="1510" y="1224"/>
                </a:lnTo>
                <a:lnTo>
                  <a:pt x="1506" y="1163"/>
                </a:lnTo>
                <a:lnTo>
                  <a:pt x="1506" y="441"/>
                </a:lnTo>
                <a:lnTo>
                  <a:pt x="1509" y="380"/>
                </a:lnTo>
                <a:lnTo>
                  <a:pt x="1521" y="323"/>
                </a:lnTo>
                <a:lnTo>
                  <a:pt x="1540" y="269"/>
                </a:lnTo>
                <a:lnTo>
                  <a:pt x="1567" y="218"/>
                </a:lnTo>
                <a:lnTo>
                  <a:pt x="1599" y="172"/>
                </a:lnTo>
                <a:lnTo>
                  <a:pt x="1637" y="129"/>
                </a:lnTo>
                <a:lnTo>
                  <a:pt x="1680" y="92"/>
                </a:lnTo>
                <a:lnTo>
                  <a:pt x="1729" y="61"/>
                </a:lnTo>
                <a:lnTo>
                  <a:pt x="1780" y="35"/>
                </a:lnTo>
                <a:lnTo>
                  <a:pt x="1836" y="16"/>
                </a:lnTo>
                <a:lnTo>
                  <a:pt x="1895" y="4"/>
                </a:lnTo>
                <a:lnTo>
                  <a:pt x="19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0" name="Group 139">
            <a:extLst>
              <a:ext uri="{FF2B5EF4-FFF2-40B4-BE49-F238E27FC236}">
                <a16:creationId xmlns:a16="http://schemas.microsoft.com/office/drawing/2014/main" id="{ACDA78D0-7CBA-4B3A-A6DD-D5EA5EE88D72}"/>
              </a:ext>
            </a:extLst>
          </p:cNvPr>
          <p:cNvGrpSpPr/>
          <p:nvPr/>
        </p:nvGrpSpPr>
        <p:grpSpPr>
          <a:xfrm>
            <a:off x="7222994" y="4292909"/>
            <a:ext cx="445428" cy="355108"/>
            <a:chOff x="-4768850" y="1093788"/>
            <a:chExt cx="5268912" cy="4200525"/>
          </a:xfrm>
          <a:solidFill>
            <a:schemeClr val="bg1"/>
          </a:solidFill>
        </p:grpSpPr>
        <p:sp>
          <p:nvSpPr>
            <p:cNvPr id="141" name="Freeform 81">
              <a:extLst>
                <a:ext uri="{FF2B5EF4-FFF2-40B4-BE49-F238E27FC236}">
                  <a16:creationId xmlns:a16="http://schemas.microsoft.com/office/drawing/2014/main" id="{E263D966-F031-4FEE-9635-4CD12EA09FA3}"/>
                </a:ext>
              </a:extLst>
            </p:cNvPr>
            <p:cNvSpPr>
              <a:spLocks noEditPoints="1"/>
            </p:cNvSpPr>
            <p:nvPr/>
          </p:nvSpPr>
          <p:spPr bwMode="auto">
            <a:xfrm>
              <a:off x="-3078163" y="2136775"/>
              <a:ext cx="1889125" cy="877888"/>
            </a:xfrm>
            <a:custGeom>
              <a:avLst/>
              <a:gdLst>
                <a:gd name="T0" fmla="*/ 439 w 878"/>
                <a:gd name="T1" fmla="*/ 0 h 409"/>
                <a:gd name="T2" fmla="*/ 0 w 878"/>
                <a:gd name="T3" fmla="*/ 363 h 409"/>
                <a:gd name="T4" fmla="*/ 46 w 878"/>
                <a:gd name="T5" fmla="*/ 409 h 409"/>
                <a:gd name="T6" fmla="*/ 832 w 878"/>
                <a:gd name="T7" fmla="*/ 409 h 409"/>
                <a:gd name="T8" fmla="*/ 878 w 878"/>
                <a:gd name="T9" fmla="*/ 363 h 409"/>
                <a:gd name="T10" fmla="*/ 439 w 878"/>
                <a:gd name="T11" fmla="*/ 0 h 409"/>
                <a:gd name="T12" fmla="*/ 96 w 878"/>
                <a:gd name="T13" fmla="*/ 317 h 409"/>
                <a:gd name="T14" fmla="*/ 439 w 878"/>
                <a:gd name="T15" fmla="*/ 92 h 409"/>
                <a:gd name="T16" fmla="*/ 782 w 878"/>
                <a:gd name="T17" fmla="*/ 317 h 409"/>
                <a:gd name="T18" fmla="*/ 96 w 878"/>
                <a:gd name="T19" fmla="*/ 31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8" h="409">
                  <a:moveTo>
                    <a:pt x="439" y="0"/>
                  </a:moveTo>
                  <a:cubicBezTo>
                    <a:pt x="168" y="0"/>
                    <a:pt x="0" y="138"/>
                    <a:pt x="0" y="363"/>
                  </a:cubicBezTo>
                  <a:cubicBezTo>
                    <a:pt x="0" y="388"/>
                    <a:pt x="21" y="409"/>
                    <a:pt x="46" y="409"/>
                  </a:cubicBezTo>
                  <a:cubicBezTo>
                    <a:pt x="832" y="409"/>
                    <a:pt x="832" y="409"/>
                    <a:pt x="832" y="409"/>
                  </a:cubicBezTo>
                  <a:cubicBezTo>
                    <a:pt x="857" y="409"/>
                    <a:pt x="878" y="388"/>
                    <a:pt x="878" y="363"/>
                  </a:cubicBezTo>
                  <a:cubicBezTo>
                    <a:pt x="878" y="139"/>
                    <a:pt x="710" y="0"/>
                    <a:pt x="439" y="0"/>
                  </a:cubicBezTo>
                  <a:close/>
                  <a:moveTo>
                    <a:pt x="96" y="317"/>
                  </a:moveTo>
                  <a:cubicBezTo>
                    <a:pt x="126" y="109"/>
                    <a:pt x="363" y="92"/>
                    <a:pt x="439" y="92"/>
                  </a:cubicBezTo>
                  <a:cubicBezTo>
                    <a:pt x="515" y="92"/>
                    <a:pt x="752" y="109"/>
                    <a:pt x="782" y="317"/>
                  </a:cubicBezTo>
                  <a:lnTo>
                    <a:pt x="96" y="3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Freeform 82">
              <a:extLst>
                <a:ext uri="{FF2B5EF4-FFF2-40B4-BE49-F238E27FC236}">
                  <a16:creationId xmlns:a16="http://schemas.microsoft.com/office/drawing/2014/main" id="{B2763C64-F920-474E-A996-73F4632EDEFC}"/>
                </a:ext>
              </a:extLst>
            </p:cNvPr>
            <p:cNvSpPr>
              <a:spLocks noEditPoints="1"/>
            </p:cNvSpPr>
            <p:nvPr/>
          </p:nvSpPr>
          <p:spPr bwMode="auto">
            <a:xfrm>
              <a:off x="-2605088" y="1093788"/>
              <a:ext cx="942975" cy="942975"/>
            </a:xfrm>
            <a:custGeom>
              <a:avLst/>
              <a:gdLst>
                <a:gd name="T0" fmla="*/ 219 w 438"/>
                <a:gd name="T1" fmla="*/ 0 h 439"/>
                <a:gd name="T2" fmla="*/ 0 w 438"/>
                <a:gd name="T3" fmla="*/ 219 h 439"/>
                <a:gd name="T4" fmla="*/ 219 w 438"/>
                <a:gd name="T5" fmla="*/ 439 h 439"/>
                <a:gd name="T6" fmla="*/ 438 w 438"/>
                <a:gd name="T7" fmla="*/ 219 h 439"/>
                <a:gd name="T8" fmla="*/ 219 w 438"/>
                <a:gd name="T9" fmla="*/ 0 h 439"/>
                <a:gd name="T10" fmla="*/ 219 w 438"/>
                <a:gd name="T11" fmla="*/ 346 h 439"/>
                <a:gd name="T12" fmla="*/ 92 w 438"/>
                <a:gd name="T13" fmla="*/ 219 h 439"/>
                <a:gd name="T14" fmla="*/ 219 w 438"/>
                <a:gd name="T15" fmla="*/ 92 h 439"/>
                <a:gd name="T16" fmla="*/ 346 w 438"/>
                <a:gd name="T17" fmla="*/ 219 h 439"/>
                <a:gd name="T18" fmla="*/ 219 w 438"/>
                <a:gd name="T19" fmla="*/ 34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439">
                  <a:moveTo>
                    <a:pt x="219" y="0"/>
                  </a:moveTo>
                  <a:cubicBezTo>
                    <a:pt x="98" y="0"/>
                    <a:pt x="0" y="98"/>
                    <a:pt x="0" y="219"/>
                  </a:cubicBezTo>
                  <a:cubicBezTo>
                    <a:pt x="0" y="340"/>
                    <a:pt x="98" y="438"/>
                    <a:pt x="219" y="439"/>
                  </a:cubicBezTo>
                  <a:cubicBezTo>
                    <a:pt x="340" y="439"/>
                    <a:pt x="438" y="340"/>
                    <a:pt x="438" y="219"/>
                  </a:cubicBezTo>
                  <a:cubicBezTo>
                    <a:pt x="438" y="98"/>
                    <a:pt x="340" y="0"/>
                    <a:pt x="219" y="0"/>
                  </a:cubicBezTo>
                  <a:close/>
                  <a:moveTo>
                    <a:pt x="219" y="346"/>
                  </a:moveTo>
                  <a:cubicBezTo>
                    <a:pt x="149" y="346"/>
                    <a:pt x="92" y="289"/>
                    <a:pt x="92" y="219"/>
                  </a:cubicBezTo>
                  <a:cubicBezTo>
                    <a:pt x="92" y="149"/>
                    <a:pt x="149" y="92"/>
                    <a:pt x="219" y="92"/>
                  </a:cubicBezTo>
                  <a:cubicBezTo>
                    <a:pt x="289" y="92"/>
                    <a:pt x="346" y="149"/>
                    <a:pt x="346" y="219"/>
                  </a:cubicBezTo>
                  <a:cubicBezTo>
                    <a:pt x="346" y="289"/>
                    <a:pt x="289" y="346"/>
                    <a:pt x="219"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Freeform 83">
              <a:extLst>
                <a:ext uri="{FF2B5EF4-FFF2-40B4-BE49-F238E27FC236}">
                  <a16:creationId xmlns:a16="http://schemas.microsoft.com/office/drawing/2014/main" id="{B3C48B1E-142B-4CA3-8DE2-41E0B30B11DB}"/>
                </a:ext>
              </a:extLst>
            </p:cNvPr>
            <p:cNvSpPr>
              <a:spLocks noEditPoints="1"/>
            </p:cNvSpPr>
            <p:nvPr/>
          </p:nvSpPr>
          <p:spPr bwMode="auto">
            <a:xfrm>
              <a:off x="-4768850" y="4416425"/>
              <a:ext cx="1890713" cy="877888"/>
            </a:xfrm>
            <a:custGeom>
              <a:avLst/>
              <a:gdLst>
                <a:gd name="T0" fmla="*/ 439 w 878"/>
                <a:gd name="T1" fmla="*/ 0 h 409"/>
                <a:gd name="T2" fmla="*/ 0 w 878"/>
                <a:gd name="T3" fmla="*/ 363 h 409"/>
                <a:gd name="T4" fmla="*/ 46 w 878"/>
                <a:gd name="T5" fmla="*/ 409 h 409"/>
                <a:gd name="T6" fmla="*/ 831 w 878"/>
                <a:gd name="T7" fmla="*/ 409 h 409"/>
                <a:gd name="T8" fmla="*/ 878 w 878"/>
                <a:gd name="T9" fmla="*/ 363 h 409"/>
                <a:gd name="T10" fmla="*/ 439 w 878"/>
                <a:gd name="T11" fmla="*/ 0 h 409"/>
                <a:gd name="T12" fmla="*/ 96 w 878"/>
                <a:gd name="T13" fmla="*/ 317 h 409"/>
                <a:gd name="T14" fmla="*/ 439 w 878"/>
                <a:gd name="T15" fmla="*/ 92 h 409"/>
                <a:gd name="T16" fmla="*/ 782 w 878"/>
                <a:gd name="T17" fmla="*/ 317 h 409"/>
                <a:gd name="T18" fmla="*/ 96 w 878"/>
                <a:gd name="T19" fmla="*/ 31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8" h="409">
                  <a:moveTo>
                    <a:pt x="439" y="0"/>
                  </a:moveTo>
                  <a:cubicBezTo>
                    <a:pt x="168" y="0"/>
                    <a:pt x="0" y="139"/>
                    <a:pt x="0" y="363"/>
                  </a:cubicBezTo>
                  <a:cubicBezTo>
                    <a:pt x="0" y="389"/>
                    <a:pt x="21" y="409"/>
                    <a:pt x="46" y="409"/>
                  </a:cubicBezTo>
                  <a:cubicBezTo>
                    <a:pt x="831" y="409"/>
                    <a:pt x="831" y="409"/>
                    <a:pt x="831" y="409"/>
                  </a:cubicBezTo>
                  <a:cubicBezTo>
                    <a:pt x="857" y="409"/>
                    <a:pt x="878" y="389"/>
                    <a:pt x="878" y="363"/>
                  </a:cubicBezTo>
                  <a:cubicBezTo>
                    <a:pt x="878" y="139"/>
                    <a:pt x="709" y="0"/>
                    <a:pt x="439" y="0"/>
                  </a:cubicBezTo>
                  <a:close/>
                  <a:moveTo>
                    <a:pt x="96" y="317"/>
                  </a:moveTo>
                  <a:cubicBezTo>
                    <a:pt x="126" y="110"/>
                    <a:pt x="363" y="92"/>
                    <a:pt x="439" y="92"/>
                  </a:cubicBezTo>
                  <a:cubicBezTo>
                    <a:pt x="515" y="92"/>
                    <a:pt x="751" y="110"/>
                    <a:pt x="782" y="317"/>
                  </a:cubicBezTo>
                  <a:lnTo>
                    <a:pt x="96" y="3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 name="Freeform 84">
              <a:extLst>
                <a:ext uri="{FF2B5EF4-FFF2-40B4-BE49-F238E27FC236}">
                  <a16:creationId xmlns:a16="http://schemas.microsoft.com/office/drawing/2014/main" id="{C47451AB-7916-422F-9029-7FB097FF604B}"/>
                </a:ext>
              </a:extLst>
            </p:cNvPr>
            <p:cNvSpPr>
              <a:spLocks noEditPoints="1"/>
            </p:cNvSpPr>
            <p:nvPr/>
          </p:nvSpPr>
          <p:spPr bwMode="auto">
            <a:xfrm>
              <a:off x="-4297363" y="3375025"/>
              <a:ext cx="944563" cy="942975"/>
            </a:xfrm>
            <a:custGeom>
              <a:avLst/>
              <a:gdLst>
                <a:gd name="T0" fmla="*/ 220 w 439"/>
                <a:gd name="T1" fmla="*/ 0 h 439"/>
                <a:gd name="T2" fmla="*/ 0 w 439"/>
                <a:gd name="T3" fmla="*/ 219 h 439"/>
                <a:gd name="T4" fmla="*/ 220 w 439"/>
                <a:gd name="T5" fmla="*/ 439 h 439"/>
                <a:gd name="T6" fmla="*/ 439 w 439"/>
                <a:gd name="T7" fmla="*/ 219 h 439"/>
                <a:gd name="T8" fmla="*/ 220 w 439"/>
                <a:gd name="T9" fmla="*/ 0 h 439"/>
                <a:gd name="T10" fmla="*/ 220 w 439"/>
                <a:gd name="T11" fmla="*/ 346 h 439"/>
                <a:gd name="T12" fmla="*/ 93 w 439"/>
                <a:gd name="T13" fmla="*/ 219 h 439"/>
                <a:gd name="T14" fmla="*/ 220 w 439"/>
                <a:gd name="T15" fmla="*/ 92 h 439"/>
                <a:gd name="T16" fmla="*/ 347 w 439"/>
                <a:gd name="T17" fmla="*/ 219 h 439"/>
                <a:gd name="T18" fmla="*/ 220 w 439"/>
                <a:gd name="T19" fmla="*/ 34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439">
                  <a:moveTo>
                    <a:pt x="220" y="0"/>
                  </a:moveTo>
                  <a:cubicBezTo>
                    <a:pt x="99" y="0"/>
                    <a:pt x="0" y="98"/>
                    <a:pt x="0" y="219"/>
                  </a:cubicBezTo>
                  <a:cubicBezTo>
                    <a:pt x="1" y="341"/>
                    <a:pt x="99" y="439"/>
                    <a:pt x="220" y="439"/>
                  </a:cubicBezTo>
                  <a:cubicBezTo>
                    <a:pt x="341" y="439"/>
                    <a:pt x="439" y="341"/>
                    <a:pt x="439" y="219"/>
                  </a:cubicBezTo>
                  <a:cubicBezTo>
                    <a:pt x="439" y="98"/>
                    <a:pt x="341" y="0"/>
                    <a:pt x="220" y="0"/>
                  </a:cubicBezTo>
                  <a:close/>
                  <a:moveTo>
                    <a:pt x="220" y="346"/>
                  </a:moveTo>
                  <a:cubicBezTo>
                    <a:pt x="150" y="346"/>
                    <a:pt x="93" y="290"/>
                    <a:pt x="93" y="219"/>
                  </a:cubicBezTo>
                  <a:cubicBezTo>
                    <a:pt x="93" y="149"/>
                    <a:pt x="150" y="92"/>
                    <a:pt x="220" y="92"/>
                  </a:cubicBezTo>
                  <a:cubicBezTo>
                    <a:pt x="290" y="92"/>
                    <a:pt x="347" y="149"/>
                    <a:pt x="347" y="219"/>
                  </a:cubicBezTo>
                  <a:cubicBezTo>
                    <a:pt x="347" y="290"/>
                    <a:pt x="290" y="346"/>
                    <a:pt x="220"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Freeform 85">
              <a:extLst>
                <a:ext uri="{FF2B5EF4-FFF2-40B4-BE49-F238E27FC236}">
                  <a16:creationId xmlns:a16="http://schemas.microsoft.com/office/drawing/2014/main" id="{69A33677-636D-46CB-81F2-A0E4EC7A831C}"/>
                </a:ext>
              </a:extLst>
            </p:cNvPr>
            <p:cNvSpPr>
              <a:spLocks noEditPoints="1"/>
            </p:cNvSpPr>
            <p:nvPr/>
          </p:nvSpPr>
          <p:spPr bwMode="auto">
            <a:xfrm>
              <a:off x="-1389063" y="4416425"/>
              <a:ext cx="1889125" cy="877888"/>
            </a:xfrm>
            <a:custGeom>
              <a:avLst/>
              <a:gdLst>
                <a:gd name="T0" fmla="*/ 439 w 878"/>
                <a:gd name="T1" fmla="*/ 0 h 409"/>
                <a:gd name="T2" fmla="*/ 0 w 878"/>
                <a:gd name="T3" fmla="*/ 363 h 409"/>
                <a:gd name="T4" fmla="*/ 47 w 878"/>
                <a:gd name="T5" fmla="*/ 409 h 409"/>
                <a:gd name="T6" fmla="*/ 832 w 878"/>
                <a:gd name="T7" fmla="*/ 409 h 409"/>
                <a:gd name="T8" fmla="*/ 878 w 878"/>
                <a:gd name="T9" fmla="*/ 363 h 409"/>
                <a:gd name="T10" fmla="*/ 439 w 878"/>
                <a:gd name="T11" fmla="*/ 0 h 409"/>
                <a:gd name="T12" fmla="*/ 96 w 878"/>
                <a:gd name="T13" fmla="*/ 317 h 409"/>
                <a:gd name="T14" fmla="*/ 439 w 878"/>
                <a:gd name="T15" fmla="*/ 92 h 409"/>
                <a:gd name="T16" fmla="*/ 782 w 878"/>
                <a:gd name="T17" fmla="*/ 317 h 409"/>
                <a:gd name="T18" fmla="*/ 96 w 878"/>
                <a:gd name="T19" fmla="*/ 31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8" h="409">
                  <a:moveTo>
                    <a:pt x="439" y="0"/>
                  </a:moveTo>
                  <a:cubicBezTo>
                    <a:pt x="169" y="0"/>
                    <a:pt x="0" y="139"/>
                    <a:pt x="0" y="363"/>
                  </a:cubicBezTo>
                  <a:cubicBezTo>
                    <a:pt x="0" y="389"/>
                    <a:pt x="21" y="409"/>
                    <a:pt x="47" y="409"/>
                  </a:cubicBezTo>
                  <a:cubicBezTo>
                    <a:pt x="832" y="409"/>
                    <a:pt x="832" y="409"/>
                    <a:pt x="832" y="409"/>
                  </a:cubicBezTo>
                  <a:cubicBezTo>
                    <a:pt x="857" y="409"/>
                    <a:pt x="878" y="389"/>
                    <a:pt x="878" y="363"/>
                  </a:cubicBezTo>
                  <a:cubicBezTo>
                    <a:pt x="878" y="139"/>
                    <a:pt x="710" y="0"/>
                    <a:pt x="439" y="0"/>
                  </a:cubicBezTo>
                  <a:close/>
                  <a:moveTo>
                    <a:pt x="96" y="317"/>
                  </a:moveTo>
                  <a:cubicBezTo>
                    <a:pt x="127" y="110"/>
                    <a:pt x="363" y="92"/>
                    <a:pt x="439" y="92"/>
                  </a:cubicBezTo>
                  <a:cubicBezTo>
                    <a:pt x="515" y="92"/>
                    <a:pt x="752" y="110"/>
                    <a:pt x="782" y="317"/>
                  </a:cubicBezTo>
                  <a:lnTo>
                    <a:pt x="96" y="3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Freeform 86">
              <a:extLst>
                <a:ext uri="{FF2B5EF4-FFF2-40B4-BE49-F238E27FC236}">
                  <a16:creationId xmlns:a16="http://schemas.microsoft.com/office/drawing/2014/main" id="{F94C9BE9-6651-46B4-B937-A0853202C65D}"/>
                </a:ext>
              </a:extLst>
            </p:cNvPr>
            <p:cNvSpPr>
              <a:spLocks noEditPoints="1"/>
            </p:cNvSpPr>
            <p:nvPr/>
          </p:nvSpPr>
          <p:spPr bwMode="auto">
            <a:xfrm>
              <a:off x="-915988" y="3375025"/>
              <a:ext cx="944563" cy="942975"/>
            </a:xfrm>
            <a:custGeom>
              <a:avLst/>
              <a:gdLst>
                <a:gd name="T0" fmla="*/ 219 w 439"/>
                <a:gd name="T1" fmla="*/ 0 h 439"/>
                <a:gd name="T2" fmla="*/ 0 w 439"/>
                <a:gd name="T3" fmla="*/ 219 h 439"/>
                <a:gd name="T4" fmla="*/ 219 w 439"/>
                <a:gd name="T5" fmla="*/ 439 h 439"/>
                <a:gd name="T6" fmla="*/ 439 w 439"/>
                <a:gd name="T7" fmla="*/ 219 h 439"/>
                <a:gd name="T8" fmla="*/ 219 w 439"/>
                <a:gd name="T9" fmla="*/ 0 h 439"/>
                <a:gd name="T10" fmla="*/ 219 w 439"/>
                <a:gd name="T11" fmla="*/ 346 h 439"/>
                <a:gd name="T12" fmla="*/ 92 w 439"/>
                <a:gd name="T13" fmla="*/ 219 h 439"/>
                <a:gd name="T14" fmla="*/ 219 w 439"/>
                <a:gd name="T15" fmla="*/ 92 h 439"/>
                <a:gd name="T16" fmla="*/ 346 w 439"/>
                <a:gd name="T17" fmla="*/ 219 h 439"/>
                <a:gd name="T18" fmla="*/ 219 w 439"/>
                <a:gd name="T19" fmla="*/ 34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439">
                  <a:moveTo>
                    <a:pt x="219" y="0"/>
                  </a:moveTo>
                  <a:cubicBezTo>
                    <a:pt x="98" y="0"/>
                    <a:pt x="0" y="98"/>
                    <a:pt x="0" y="219"/>
                  </a:cubicBezTo>
                  <a:cubicBezTo>
                    <a:pt x="0" y="341"/>
                    <a:pt x="98" y="439"/>
                    <a:pt x="219" y="439"/>
                  </a:cubicBezTo>
                  <a:cubicBezTo>
                    <a:pt x="340" y="439"/>
                    <a:pt x="439" y="341"/>
                    <a:pt x="439" y="219"/>
                  </a:cubicBezTo>
                  <a:cubicBezTo>
                    <a:pt x="439" y="98"/>
                    <a:pt x="340" y="0"/>
                    <a:pt x="219" y="0"/>
                  </a:cubicBezTo>
                  <a:close/>
                  <a:moveTo>
                    <a:pt x="219" y="346"/>
                  </a:moveTo>
                  <a:cubicBezTo>
                    <a:pt x="149" y="346"/>
                    <a:pt x="92" y="290"/>
                    <a:pt x="92" y="219"/>
                  </a:cubicBezTo>
                  <a:cubicBezTo>
                    <a:pt x="92" y="149"/>
                    <a:pt x="149" y="92"/>
                    <a:pt x="219" y="92"/>
                  </a:cubicBezTo>
                  <a:cubicBezTo>
                    <a:pt x="289" y="92"/>
                    <a:pt x="346" y="149"/>
                    <a:pt x="346" y="219"/>
                  </a:cubicBezTo>
                  <a:cubicBezTo>
                    <a:pt x="346" y="290"/>
                    <a:pt x="289" y="346"/>
                    <a:pt x="219" y="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Freeform 87">
              <a:extLst>
                <a:ext uri="{FF2B5EF4-FFF2-40B4-BE49-F238E27FC236}">
                  <a16:creationId xmlns:a16="http://schemas.microsoft.com/office/drawing/2014/main" id="{3916EEF2-764A-4085-8D52-32342E14F3D3}"/>
                </a:ext>
              </a:extLst>
            </p:cNvPr>
            <p:cNvSpPr>
              <a:spLocks/>
            </p:cNvSpPr>
            <p:nvPr/>
          </p:nvSpPr>
          <p:spPr bwMode="auto">
            <a:xfrm>
              <a:off x="-2687638" y="3144838"/>
              <a:ext cx="1100138" cy="1277938"/>
            </a:xfrm>
            <a:custGeom>
              <a:avLst/>
              <a:gdLst>
                <a:gd name="T0" fmla="*/ 496 w 511"/>
                <a:gd name="T1" fmla="*/ 512 h 595"/>
                <a:gd name="T2" fmla="*/ 303 w 511"/>
                <a:gd name="T3" fmla="*/ 319 h 595"/>
                <a:gd name="T4" fmla="*/ 303 w 511"/>
                <a:gd name="T5" fmla="*/ 46 h 595"/>
                <a:gd name="T6" fmla="*/ 257 w 511"/>
                <a:gd name="T7" fmla="*/ 0 h 595"/>
                <a:gd name="T8" fmla="*/ 211 w 511"/>
                <a:gd name="T9" fmla="*/ 46 h 595"/>
                <a:gd name="T10" fmla="*/ 211 w 511"/>
                <a:gd name="T11" fmla="*/ 319 h 595"/>
                <a:gd name="T12" fmla="*/ 18 w 511"/>
                <a:gd name="T13" fmla="*/ 511 h 595"/>
                <a:gd name="T14" fmla="*/ 18 w 511"/>
                <a:gd name="T15" fmla="*/ 577 h 595"/>
                <a:gd name="T16" fmla="*/ 83 w 511"/>
                <a:gd name="T17" fmla="*/ 577 h 595"/>
                <a:gd name="T18" fmla="*/ 257 w 511"/>
                <a:gd name="T19" fmla="*/ 403 h 595"/>
                <a:gd name="T20" fmla="*/ 431 w 511"/>
                <a:gd name="T21" fmla="*/ 577 h 595"/>
                <a:gd name="T22" fmla="*/ 496 w 511"/>
                <a:gd name="T23" fmla="*/ 572 h 595"/>
                <a:gd name="T24" fmla="*/ 496 w 511"/>
                <a:gd name="T25" fmla="*/ 5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595">
                  <a:moveTo>
                    <a:pt x="496" y="512"/>
                  </a:moveTo>
                  <a:cubicBezTo>
                    <a:pt x="303" y="319"/>
                    <a:pt x="303" y="319"/>
                    <a:pt x="303" y="319"/>
                  </a:cubicBezTo>
                  <a:cubicBezTo>
                    <a:pt x="303" y="46"/>
                    <a:pt x="303" y="46"/>
                    <a:pt x="303" y="46"/>
                  </a:cubicBezTo>
                  <a:cubicBezTo>
                    <a:pt x="303" y="21"/>
                    <a:pt x="283" y="0"/>
                    <a:pt x="257" y="0"/>
                  </a:cubicBezTo>
                  <a:cubicBezTo>
                    <a:pt x="231" y="0"/>
                    <a:pt x="211" y="21"/>
                    <a:pt x="211" y="46"/>
                  </a:cubicBezTo>
                  <a:cubicBezTo>
                    <a:pt x="211" y="319"/>
                    <a:pt x="211" y="319"/>
                    <a:pt x="211" y="319"/>
                  </a:cubicBezTo>
                  <a:cubicBezTo>
                    <a:pt x="18" y="511"/>
                    <a:pt x="18" y="511"/>
                    <a:pt x="18" y="511"/>
                  </a:cubicBezTo>
                  <a:cubicBezTo>
                    <a:pt x="0" y="529"/>
                    <a:pt x="0" y="559"/>
                    <a:pt x="18" y="577"/>
                  </a:cubicBezTo>
                  <a:cubicBezTo>
                    <a:pt x="36" y="595"/>
                    <a:pt x="65" y="595"/>
                    <a:pt x="83" y="577"/>
                  </a:cubicBezTo>
                  <a:cubicBezTo>
                    <a:pt x="257" y="403"/>
                    <a:pt x="257" y="403"/>
                    <a:pt x="257" y="403"/>
                  </a:cubicBezTo>
                  <a:cubicBezTo>
                    <a:pt x="431" y="577"/>
                    <a:pt x="431" y="577"/>
                    <a:pt x="431" y="577"/>
                  </a:cubicBezTo>
                  <a:cubicBezTo>
                    <a:pt x="450" y="594"/>
                    <a:pt x="479" y="592"/>
                    <a:pt x="496" y="572"/>
                  </a:cubicBezTo>
                  <a:cubicBezTo>
                    <a:pt x="511" y="555"/>
                    <a:pt x="511" y="529"/>
                    <a:pt x="496" y="5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90"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b="29463"/>
          <a:stretch/>
        </p:blipFill>
        <p:spPr>
          <a:xfrm>
            <a:off x="5135818" y="2603167"/>
            <a:ext cx="1870479" cy="1576720"/>
          </a:xfrm>
          <a:prstGeom prst="rect">
            <a:avLst/>
          </a:prstGeom>
        </p:spPr>
      </p:pic>
      <p:sp>
        <p:nvSpPr>
          <p:cNvPr id="114" name="Rectangle 113">
            <a:extLst>
              <a:ext uri="{FF2B5EF4-FFF2-40B4-BE49-F238E27FC236}">
                <a16:creationId xmlns:a16="http://schemas.microsoft.com/office/drawing/2014/main" id="{FC74EABD-399A-4AFE-91CA-3A60FEB73987}"/>
              </a:ext>
            </a:extLst>
          </p:cNvPr>
          <p:cNvSpPr/>
          <p:nvPr/>
        </p:nvSpPr>
        <p:spPr>
          <a:xfrm>
            <a:off x="8287955" y="3110695"/>
            <a:ext cx="2197322" cy="615549"/>
          </a:xfrm>
          <a:prstGeom prst="rect">
            <a:avLst/>
          </a:prstGeom>
        </p:spPr>
        <p:txBody>
          <a:bodyPr wrap="square" lIns="121917" tIns="60958" rIns="121917" bIns="60958">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A5A5A5">
                    <a:lumMod val="75000"/>
                  </a:srgbClr>
                </a:solidFill>
                <a:effectLst/>
                <a:uLnTx/>
                <a:uFillTx/>
                <a:latin typeface="Century Gothic" panose="020B0502020202020204" pitchFamily="34" charset="0"/>
                <a:ea typeface="Calibri Light" charset="0"/>
                <a:cs typeface="Calibri Light" charset="0"/>
              </a:rPr>
              <a:t>Interactive learning tools</a:t>
            </a:r>
            <a:endParaRPr kumimoji="0" lang="en-US" sz="1600" b="1" i="0" u="none" strike="noStrike" kern="1200" cap="none" spc="0" normalizeH="0" baseline="0" noProof="0" dirty="0">
              <a:ln>
                <a:noFill/>
              </a:ln>
              <a:solidFill>
                <a:srgbClr val="A5A5A5">
                  <a:lumMod val="75000"/>
                </a:srgbClr>
              </a:solidFill>
              <a:effectLst/>
              <a:uLnTx/>
              <a:uFillTx/>
              <a:latin typeface="Century Gothic" panose="020B0502020202020204" pitchFamily="34" charset="0"/>
              <a:ea typeface="Calibri Light" charset="0"/>
              <a:cs typeface="Calibri Light" charset="0"/>
            </a:endParaRPr>
          </a:p>
        </p:txBody>
      </p:sp>
      <p:pic>
        <p:nvPicPr>
          <p:cNvPr id="115" name="Picture 114">
            <a:extLst>
              <a:ext uri="{FF2B5EF4-FFF2-40B4-BE49-F238E27FC236}">
                <a16:creationId xmlns:a16="http://schemas.microsoft.com/office/drawing/2014/main" id="{3EA2F21E-EF67-4F5E-A3AA-496CB42CA7CD}"/>
              </a:ext>
            </a:extLst>
          </p:cNvPr>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rot="963013">
            <a:off x="4244976" y="2335937"/>
            <a:ext cx="449723" cy="454492"/>
          </a:xfrm>
          <a:prstGeom prst="rect">
            <a:avLst/>
          </a:prstGeom>
        </p:spPr>
      </p:pic>
      <p:grpSp>
        <p:nvGrpSpPr>
          <p:cNvPr id="116" name="Group 29"/>
          <p:cNvGrpSpPr>
            <a:grpSpLocks noChangeAspect="1"/>
          </p:cNvGrpSpPr>
          <p:nvPr/>
        </p:nvGrpSpPr>
        <p:grpSpPr bwMode="auto">
          <a:xfrm>
            <a:off x="4443998" y="2312669"/>
            <a:ext cx="308245" cy="316461"/>
            <a:chOff x="1737" y="1"/>
            <a:chExt cx="4202" cy="4314"/>
          </a:xfrm>
          <a:solidFill>
            <a:schemeClr val="bg1"/>
          </a:solidFill>
        </p:grpSpPr>
        <p:sp>
          <p:nvSpPr>
            <p:cNvPr id="119" name="Freeform 31"/>
            <p:cNvSpPr>
              <a:spLocks/>
            </p:cNvSpPr>
            <p:nvPr/>
          </p:nvSpPr>
          <p:spPr bwMode="auto">
            <a:xfrm>
              <a:off x="2257" y="3699"/>
              <a:ext cx="3682" cy="616"/>
            </a:xfrm>
            <a:custGeom>
              <a:avLst/>
              <a:gdLst>
                <a:gd name="T0" fmla="*/ 2313 w 3682"/>
                <a:gd name="T1" fmla="*/ 4 h 616"/>
                <a:gd name="T2" fmla="*/ 2359 w 3682"/>
                <a:gd name="T3" fmla="*/ 28 h 616"/>
                <a:gd name="T4" fmla="*/ 2389 w 3682"/>
                <a:gd name="T5" fmla="*/ 69 h 616"/>
                <a:gd name="T6" fmla="*/ 2400 w 3682"/>
                <a:gd name="T7" fmla="*/ 118 h 616"/>
                <a:gd name="T8" fmla="*/ 2385 w 3682"/>
                <a:gd name="T9" fmla="*/ 169 h 616"/>
                <a:gd name="T10" fmla="*/ 2325 w 3682"/>
                <a:gd name="T11" fmla="*/ 269 h 616"/>
                <a:gd name="T12" fmla="*/ 2325 w 3682"/>
                <a:gd name="T13" fmla="*/ 308 h 616"/>
                <a:gd name="T14" fmla="*/ 2346 w 3682"/>
                <a:gd name="T15" fmla="*/ 341 h 616"/>
                <a:gd name="T16" fmla="*/ 2381 w 3682"/>
                <a:gd name="T17" fmla="*/ 358 h 616"/>
                <a:gd name="T18" fmla="*/ 3554 w 3682"/>
                <a:gd name="T19" fmla="*/ 209 h 616"/>
                <a:gd name="T20" fmla="*/ 3573 w 3682"/>
                <a:gd name="T21" fmla="*/ 207 h 616"/>
                <a:gd name="T22" fmla="*/ 3621 w 3682"/>
                <a:gd name="T23" fmla="*/ 216 h 616"/>
                <a:gd name="T24" fmla="*/ 3657 w 3682"/>
                <a:gd name="T25" fmla="*/ 244 h 616"/>
                <a:gd name="T26" fmla="*/ 3678 w 3682"/>
                <a:gd name="T27" fmla="*/ 286 h 616"/>
                <a:gd name="T28" fmla="*/ 3679 w 3682"/>
                <a:gd name="T29" fmla="*/ 330 h 616"/>
                <a:gd name="T30" fmla="*/ 3662 w 3682"/>
                <a:gd name="T31" fmla="*/ 374 h 616"/>
                <a:gd name="T32" fmla="*/ 3635 w 3682"/>
                <a:gd name="T33" fmla="*/ 402 h 616"/>
                <a:gd name="T34" fmla="*/ 3597 w 3682"/>
                <a:gd name="T35" fmla="*/ 417 h 616"/>
                <a:gd name="T36" fmla="*/ 2044 w 3682"/>
                <a:gd name="T37" fmla="*/ 614 h 616"/>
                <a:gd name="T38" fmla="*/ 2038 w 3682"/>
                <a:gd name="T39" fmla="*/ 614 h 616"/>
                <a:gd name="T40" fmla="*/ 2008 w 3682"/>
                <a:gd name="T41" fmla="*/ 612 h 616"/>
                <a:gd name="T42" fmla="*/ 1964 w 3682"/>
                <a:gd name="T43" fmla="*/ 586 h 616"/>
                <a:gd name="T44" fmla="*/ 1939 w 3682"/>
                <a:gd name="T45" fmla="*/ 545 h 616"/>
                <a:gd name="T46" fmla="*/ 1931 w 3682"/>
                <a:gd name="T47" fmla="*/ 497 h 616"/>
                <a:gd name="T48" fmla="*/ 1940 w 3682"/>
                <a:gd name="T49" fmla="*/ 450 h 616"/>
                <a:gd name="T50" fmla="*/ 1986 w 3682"/>
                <a:gd name="T51" fmla="*/ 381 h 616"/>
                <a:gd name="T52" fmla="*/ 2000 w 3682"/>
                <a:gd name="T53" fmla="*/ 341 h 616"/>
                <a:gd name="T54" fmla="*/ 1990 w 3682"/>
                <a:gd name="T55" fmla="*/ 303 h 616"/>
                <a:gd name="T56" fmla="*/ 1961 w 3682"/>
                <a:gd name="T57" fmla="*/ 277 h 616"/>
                <a:gd name="T58" fmla="*/ 1919 w 3682"/>
                <a:gd name="T59" fmla="*/ 270 h 616"/>
                <a:gd name="T60" fmla="*/ 111 w 3682"/>
                <a:gd name="T61" fmla="*/ 542 h 616"/>
                <a:gd name="T62" fmla="*/ 82 w 3682"/>
                <a:gd name="T63" fmla="*/ 540 h 616"/>
                <a:gd name="T64" fmla="*/ 44 w 3682"/>
                <a:gd name="T65" fmla="*/ 524 h 616"/>
                <a:gd name="T66" fmla="*/ 14 w 3682"/>
                <a:gd name="T67" fmla="*/ 490 h 616"/>
                <a:gd name="T68" fmla="*/ 0 w 3682"/>
                <a:gd name="T69" fmla="*/ 443 h 616"/>
                <a:gd name="T70" fmla="*/ 7 w 3682"/>
                <a:gd name="T71" fmla="*/ 391 h 616"/>
                <a:gd name="T72" fmla="*/ 39 w 3682"/>
                <a:gd name="T73" fmla="*/ 350 h 616"/>
                <a:gd name="T74" fmla="*/ 87 w 3682"/>
                <a:gd name="T75" fmla="*/ 330 h 616"/>
                <a:gd name="T76" fmla="*/ 760 w 3682"/>
                <a:gd name="T77" fmla="*/ 228 h 616"/>
                <a:gd name="T78" fmla="*/ 2279 w 3682"/>
                <a:gd name="T79"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82" h="616">
                  <a:moveTo>
                    <a:pt x="2287" y="0"/>
                  </a:moveTo>
                  <a:lnTo>
                    <a:pt x="2313" y="4"/>
                  </a:lnTo>
                  <a:lnTo>
                    <a:pt x="2338" y="14"/>
                  </a:lnTo>
                  <a:lnTo>
                    <a:pt x="2359" y="28"/>
                  </a:lnTo>
                  <a:lnTo>
                    <a:pt x="2376" y="46"/>
                  </a:lnTo>
                  <a:lnTo>
                    <a:pt x="2389" y="69"/>
                  </a:lnTo>
                  <a:lnTo>
                    <a:pt x="2397" y="93"/>
                  </a:lnTo>
                  <a:lnTo>
                    <a:pt x="2400" y="118"/>
                  </a:lnTo>
                  <a:lnTo>
                    <a:pt x="2396" y="144"/>
                  </a:lnTo>
                  <a:lnTo>
                    <a:pt x="2385" y="169"/>
                  </a:lnTo>
                  <a:lnTo>
                    <a:pt x="2334" y="249"/>
                  </a:lnTo>
                  <a:lnTo>
                    <a:pt x="2325" y="269"/>
                  </a:lnTo>
                  <a:lnTo>
                    <a:pt x="2322" y="288"/>
                  </a:lnTo>
                  <a:lnTo>
                    <a:pt x="2325" y="308"/>
                  </a:lnTo>
                  <a:lnTo>
                    <a:pt x="2334" y="325"/>
                  </a:lnTo>
                  <a:lnTo>
                    <a:pt x="2346" y="341"/>
                  </a:lnTo>
                  <a:lnTo>
                    <a:pt x="2362" y="351"/>
                  </a:lnTo>
                  <a:lnTo>
                    <a:pt x="2381" y="358"/>
                  </a:lnTo>
                  <a:lnTo>
                    <a:pt x="2402" y="358"/>
                  </a:lnTo>
                  <a:lnTo>
                    <a:pt x="3554" y="209"/>
                  </a:lnTo>
                  <a:lnTo>
                    <a:pt x="3563" y="207"/>
                  </a:lnTo>
                  <a:lnTo>
                    <a:pt x="3573" y="207"/>
                  </a:lnTo>
                  <a:lnTo>
                    <a:pt x="3598" y="210"/>
                  </a:lnTo>
                  <a:lnTo>
                    <a:pt x="3621" y="216"/>
                  </a:lnTo>
                  <a:lnTo>
                    <a:pt x="3640" y="228"/>
                  </a:lnTo>
                  <a:lnTo>
                    <a:pt x="3657" y="244"/>
                  </a:lnTo>
                  <a:lnTo>
                    <a:pt x="3670" y="264"/>
                  </a:lnTo>
                  <a:lnTo>
                    <a:pt x="3678" y="286"/>
                  </a:lnTo>
                  <a:lnTo>
                    <a:pt x="3682" y="308"/>
                  </a:lnTo>
                  <a:lnTo>
                    <a:pt x="3679" y="330"/>
                  </a:lnTo>
                  <a:lnTo>
                    <a:pt x="3674" y="353"/>
                  </a:lnTo>
                  <a:lnTo>
                    <a:pt x="3662" y="374"/>
                  </a:lnTo>
                  <a:lnTo>
                    <a:pt x="3649" y="389"/>
                  </a:lnTo>
                  <a:lnTo>
                    <a:pt x="3635" y="402"/>
                  </a:lnTo>
                  <a:lnTo>
                    <a:pt x="3617" y="412"/>
                  </a:lnTo>
                  <a:lnTo>
                    <a:pt x="3597" y="417"/>
                  </a:lnTo>
                  <a:lnTo>
                    <a:pt x="3597" y="417"/>
                  </a:lnTo>
                  <a:lnTo>
                    <a:pt x="2044" y="614"/>
                  </a:lnTo>
                  <a:lnTo>
                    <a:pt x="2042" y="614"/>
                  </a:lnTo>
                  <a:lnTo>
                    <a:pt x="2038" y="614"/>
                  </a:lnTo>
                  <a:lnTo>
                    <a:pt x="2033" y="616"/>
                  </a:lnTo>
                  <a:lnTo>
                    <a:pt x="2008" y="612"/>
                  </a:lnTo>
                  <a:lnTo>
                    <a:pt x="1985" y="601"/>
                  </a:lnTo>
                  <a:lnTo>
                    <a:pt x="1964" y="586"/>
                  </a:lnTo>
                  <a:lnTo>
                    <a:pt x="1949" y="567"/>
                  </a:lnTo>
                  <a:lnTo>
                    <a:pt x="1939" y="545"/>
                  </a:lnTo>
                  <a:lnTo>
                    <a:pt x="1934" y="522"/>
                  </a:lnTo>
                  <a:lnTo>
                    <a:pt x="1931" y="497"/>
                  </a:lnTo>
                  <a:lnTo>
                    <a:pt x="1934" y="473"/>
                  </a:lnTo>
                  <a:lnTo>
                    <a:pt x="1940" y="450"/>
                  </a:lnTo>
                  <a:lnTo>
                    <a:pt x="1952" y="430"/>
                  </a:lnTo>
                  <a:lnTo>
                    <a:pt x="1986" y="381"/>
                  </a:lnTo>
                  <a:lnTo>
                    <a:pt x="1997" y="362"/>
                  </a:lnTo>
                  <a:lnTo>
                    <a:pt x="2000" y="341"/>
                  </a:lnTo>
                  <a:lnTo>
                    <a:pt x="1998" y="321"/>
                  </a:lnTo>
                  <a:lnTo>
                    <a:pt x="1990" y="303"/>
                  </a:lnTo>
                  <a:lnTo>
                    <a:pt x="1977" y="288"/>
                  </a:lnTo>
                  <a:lnTo>
                    <a:pt x="1961" y="277"/>
                  </a:lnTo>
                  <a:lnTo>
                    <a:pt x="1942" y="270"/>
                  </a:lnTo>
                  <a:lnTo>
                    <a:pt x="1919" y="270"/>
                  </a:lnTo>
                  <a:lnTo>
                    <a:pt x="120" y="541"/>
                  </a:lnTo>
                  <a:lnTo>
                    <a:pt x="111" y="542"/>
                  </a:lnTo>
                  <a:lnTo>
                    <a:pt x="103" y="542"/>
                  </a:lnTo>
                  <a:lnTo>
                    <a:pt x="82" y="540"/>
                  </a:lnTo>
                  <a:lnTo>
                    <a:pt x="61" y="535"/>
                  </a:lnTo>
                  <a:lnTo>
                    <a:pt x="44" y="524"/>
                  </a:lnTo>
                  <a:lnTo>
                    <a:pt x="28" y="510"/>
                  </a:lnTo>
                  <a:lnTo>
                    <a:pt x="14" y="490"/>
                  </a:lnTo>
                  <a:lnTo>
                    <a:pt x="3" y="468"/>
                  </a:lnTo>
                  <a:lnTo>
                    <a:pt x="0" y="443"/>
                  </a:lnTo>
                  <a:lnTo>
                    <a:pt x="0" y="415"/>
                  </a:lnTo>
                  <a:lnTo>
                    <a:pt x="7" y="391"/>
                  </a:lnTo>
                  <a:lnTo>
                    <a:pt x="20" y="368"/>
                  </a:lnTo>
                  <a:lnTo>
                    <a:pt x="39" y="350"/>
                  </a:lnTo>
                  <a:lnTo>
                    <a:pt x="61" y="337"/>
                  </a:lnTo>
                  <a:lnTo>
                    <a:pt x="87" y="330"/>
                  </a:lnTo>
                  <a:lnTo>
                    <a:pt x="579" y="256"/>
                  </a:lnTo>
                  <a:lnTo>
                    <a:pt x="760" y="228"/>
                  </a:lnTo>
                  <a:lnTo>
                    <a:pt x="2270" y="2"/>
                  </a:lnTo>
                  <a:lnTo>
                    <a:pt x="2279" y="0"/>
                  </a:lnTo>
                  <a:lnTo>
                    <a:pt x="2287" y="0"/>
                  </a:lnTo>
                  <a:close/>
                </a:path>
              </a:pathLst>
            </a:custGeom>
            <a:grpFill/>
            <a:ln w="0">
              <a:noFill/>
              <a:prstDash val="solid"/>
              <a:round/>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Freeform 32"/>
            <p:cNvSpPr>
              <a:spLocks/>
            </p:cNvSpPr>
            <p:nvPr/>
          </p:nvSpPr>
          <p:spPr bwMode="auto">
            <a:xfrm>
              <a:off x="1737" y="3728"/>
              <a:ext cx="451" cy="299"/>
            </a:xfrm>
            <a:custGeom>
              <a:avLst/>
              <a:gdLst>
                <a:gd name="T0" fmla="*/ 230 w 451"/>
                <a:gd name="T1" fmla="*/ 0 h 299"/>
                <a:gd name="T2" fmla="*/ 237 w 451"/>
                <a:gd name="T3" fmla="*/ 4 h 299"/>
                <a:gd name="T4" fmla="*/ 241 w 451"/>
                <a:gd name="T5" fmla="*/ 7 h 299"/>
                <a:gd name="T6" fmla="*/ 243 w 451"/>
                <a:gd name="T7" fmla="*/ 9 h 299"/>
                <a:gd name="T8" fmla="*/ 446 w 451"/>
                <a:gd name="T9" fmla="*/ 174 h 299"/>
                <a:gd name="T10" fmla="*/ 451 w 451"/>
                <a:gd name="T11" fmla="*/ 181 h 299"/>
                <a:gd name="T12" fmla="*/ 451 w 451"/>
                <a:gd name="T13" fmla="*/ 189 h 299"/>
                <a:gd name="T14" fmla="*/ 449 w 451"/>
                <a:gd name="T15" fmla="*/ 197 h 299"/>
                <a:gd name="T16" fmla="*/ 403 w 451"/>
                <a:gd name="T17" fmla="*/ 254 h 299"/>
                <a:gd name="T18" fmla="*/ 400 w 451"/>
                <a:gd name="T19" fmla="*/ 257 h 299"/>
                <a:gd name="T20" fmla="*/ 397 w 451"/>
                <a:gd name="T21" fmla="*/ 258 h 299"/>
                <a:gd name="T22" fmla="*/ 393 w 451"/>
                <a:gd name="T23" fmla="*/ 259 h 299"/>
                <a:gd name="T24" fmla="*/ 17 w 451"/>
                <a:gd name="T25" fmla="*/ 299 h 299"/>
                <a:gd name="T26" fmla="*/ 8 w 451"/>
                <a:gd name="T27" fmla="*/ 296 h 299"/>
                <a:gd name="T28" fmla="*/ 1 w 451"/>
                <a:gd name="T29" fmla="*/ 290 h 299"/>
                <a:gd name="T30" fmla="*/ 0 w 451"/>
                <a:gd name="T31" fmla="*/ 282 h 299"/>
                <a:gd name="T32" fmla="*/ 3 w 451"/>
                <a:gd name="T33" fmla="*/ 273 h 299"/>
                <a:gd name="T34" fmla="*/ 215 w 451"/>
                <a:gd name="T35" fmla="*/ 7 h 299"/>
                <a:gd name="T36" fmla="*/ 221 w 451"/>
                <a:gd name="T37" fmla="*/ 2 h 299"/>
                <a:gd name="T38" fmla="*/ 230 w 451"/>
                <a:gd name="T39"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 h="299">
                  <a:moveTo>
                    <a:pt x="230" y="0"/>
                  </a:moveTo>
                  <a:lnTo>
                    <a:pt x="237" y="4"/>
                  </a:lnTo>
                  <a:lnTo>
                    <a:pt x="241" y="7"/>
                  </a:lnTo>
                  <a:lnTo>
                    <a:pt x="243" y="9"/>
                  </a:lnTo>
                  <a:lnTo>
                    <a:pt x="446" y="174"/>
                  </a:lnTo>
                  <a:lnTo>
                    <a:pt x="451" y="181"/>
                  </a:lnTo>
                  <a:lnTo>
                    <a:pt x="451" y="189"/>
                  </a:lnTo>
                  <a:lnTo>
                    <a:pt x="449" y="197"/>
                  </a:lnTo>
                  <a:lnTo>
                    <a:pt x="403" y="254"/>
                  </a:lnTo>
                  <a:lnTo>
                    <a:pt x="400" y="257"/>
                  </a:lnTo>
                  <a:lnTo>
                    <a:pt x="397" y="258"/>
                  </a:lnTo>
                  <a:lnTo>
                    <a:pt x="393" y="259"/>
                  </a:lnTo>
                  <a:lnTo>
                    <a:pt x="17" y="299"/>
                  </a:lnTo>
                  <a:lnTo>
                    <a:pt x="8" y="296"/>
                  </a:lnTo>
                  <a:lnTo>
                    <a:pt x="1" y="290"/>
                  </a:lnTo>
                  <a:lnTo>
                    <a:pt x="0" y="282"/>
                  </a:lnTo>
                  <a:lnTo>
                    <a:pt x="3" y="273"/>
                  </a:lnTo>
                  <a:lnTo>
                    <a:pt x="215" y="7"/>
                  </a:lnTo>
                  <a:lnTo>
                    <a:pt x="221" y="2"/>
                  </a:lnTo>
                  <a:lnTo>
                    <a:pt x="230" y="0"/>
                  </a:lnTo>
                  <a:close/>
                </a:path>
              </a:pathLst>
            </a:custGeom>
            <a:grpFill/>
            <a:ln w="0">
              <a:noFill/>
              <a:prstDash val="solid"/>
              <a:round/>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Freeform 33"/>
            <p:cNvSpPr>
              <a:spLocks/>
            </p:cNvSpPr>
            <p:nvPr/>
          </p:nvSpPr>
          <p:spPr bwMode="auto">
            <a:xfrm>
              <a:off x="2025" y="2634"/>
              <a:ext cx="1145" cy="1186"/>
            </a:xfrm>
            <a:custGeom>
              <a:avLst/>
              <a:gdLst>
                <a:gd name="T0" fmla="*/ 372 w 1145"/>
                <a:gd name="T1" fmla="*/ 0 h 1186"/>
                <a:gd name="T2" fmla="*/ 381 w 1145"/>
                <a:gd name="T3" fmla="*/ 6 h 1186"/>
                <a:gd name="T4" fmla="*/ 389 w 1145"/>
                <a:gd name="T5" fmla="*/ 14 h 1186"/>
                <a:gd name="T6" fmla="*/ 1123 w 1145"/>
                <a:gd name="T7" fmla="*/ 616 h 1186"/>
                <a:gd name="T8" fmla="*/ 1145 w 1145"/>
                <a:gd name="T9" fmla="*/ 633 h 1186"/>
                <a:gd name="T10" fmla="*/ 389 w 1145"/>
                <a:gd name="T11" fmla="*/ 1165 h 1186"/>
                <a:gd name="T12" fmla="*/ 366 w 1145"/>
                <a:gd name="T13" fmla="*/ 1177 h 1186"/>
                <a:gd name="T14" fmla="*/ 344 w 1145"/>
                <a:gd name="T15" fmla="*/ 1185 h 1186"/>
                <a:gd name="T16" fmla="*/ 321 w 1145"/>
                <a:gd name="T17" fmla="*/ 1186 h 1186"/>
                <a:gd name="T18" fmla="*/ 300 w 1145"/>
                <a:gd name="T19" fmla="*/ 1185 h 1186"/>
                <a:gd name="T20" fmla="*/ 279 w 1145"/>
                <a:gd name="T21" fmla="*/ 1178 h 1186"/>
                <a:gd name="T22" fmla="*/ 260 w 1145"/>
                <a:gd name="T23" fmla="*/ 1169 h 1186"/>
                <a:gd name="T24" fmla="*/ 252 w 1145"/>
                <a:gd name="T25" fmla="*/ 1165 h 1186"/>
                <a:gd name="T26" fmla="*/ 246 w 1145"/>
                <a:gd name="T27" fmla="*/ 1160 h 1186"/>
                <a:gd name="T28" fmla="*/ 43 w 1145"/>
                <a:gd name="T29" fmla="*/ 993 h 1186"/>
                <a:gd name="T30" fmla="*/ 37 w 1145"/>
                <a:gd name="T31" fmla="*/ 988 h 1186"/>
                <a:gd name="T32" fmla="*/ 31 w 1145"/>
                <a:gd name="T33" fmla="*/ 982 h 1186"/>
                <a:gd name="T34" fmla="*/ 25 w 1145"/>
                <a:gd name="T35" fmla="*/ 975 h 1186"/>
                <a:gd name="T36" fmla="*/ 12 w 1145"/>
                <a:gd name="T37" fmla="*/ 954 h 1186"/>
                <a:gd name="T38" fmla="*/ 4 w 1145"/>
                <a:gd name="T39" fmla="*/ 931 h 1186"/>
                <a:gd name="T40" fmla="*/ 0 w 1145"/>
                <a:gd name="T41" fmla="*/ 907 h 1186"/>
                <a:gd name="T42" fmla="*/ 3 w 1145"/>
                <a:gd name="T43" fmla="*/ 882 h 1186"/>
                <a:gd name="T44" fmla="*/ 10 w 1145"/>
                <a:gd name="T45" fmla="*/ 857 h 1186"/>
                <a:gd name="T46" fmla="*/ 372 w 1145"/>
                <a:gd name="T47" fmla="*/ 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5" h="1186">
                  <a:moveTo>
                    <a:pt x="372" y="0"/>
                  </a:moveTo>
                  <a:lnTo>
                    <a:pt x="381" y="6"/>
                  </a:lnTo>
                  <a:lnTo>
                    <a:pt x="389" y="14"/>
                  </a:lnTo>
                  <a:lnTo>
                    <a:pt x="1123" y="616"/>
                  </a:lnTo>
                  <a:lnTo>
                    <a:pt x="1145" y="633"/>
                  </a:lnTo>
                  <a:lnTo>
                    <a:pt x="389" y="1165"/>
                  </a:lnTo>
                  <a:lnTo>
                    <a:pt x="366" y="1177"/>
                  </a:lnTo>
                  <a:lnTo>
                    <a:pt x="344" y="1185"/>
                  </a:lnTo>
                  <a:lnTo>
                    <a:pt x="321" y="1186"/>
                  </a:lnTo>
                  <a:lnTo>
                    <a:pt x="300" y="1185"/>
                  </a:lnTo>
                  <a:lnTo>
                    <a:pt x="279" y="1178"/>
                  </a:lnTo>
                  <a:lnTo>
                    <a:pt x="260" y="1169"/>
                  </a:lnTo>
                  <a:lnTo>
                    <a:pt x="252" y="1165"/>
                  </a:lnTo>
                  <a:lnTo>
                    <a:pt x="246" y="1160"/>
                  </a:lnTo>
                  <a:lnTo>
                    <a:pt x="43" y="993"/>
                  </a:lnTo>
                  <a:lnTo>
                    <a:pt x="37" y="988"/>
                  </a:lnTo>
                  <a:lnTo>
                    <a:pt x="31" y="982"/>
                  </a:lnTo>
                  <a:lnTo>
                    <a:pt x="25" y="975"/>
                  </a:lnTo>
                  <a:lnTo>
                    <a:pt x="12" y="954"/>
                  </a:lnTo>
                  <a:lnTo>
                    <a:pt x="4" y="931"/>
                  </a:lnTo>
                  <a:lnTo>
                    <a:pt x="0" y="907"/>
                  </a:lnTo>
                  <a:lnTo>
                    <a:pt x="3" y="882"/>
                  </a:lnTo>
                  <a:lnTo>
                    <a:pt x="10" y="857"/>
                  </a:lnTo>
                  <a:lnTo>
                    <a:pt x="372" y="0"/>
                  </a:lnTo>
                  <a:close/>
                </a:path>
              </a:pathLst>
            </a:custGeom>
            <a:grpFill/>
            <a:ln w="0">
              <a:noFill/>
              <a:prstDash val="solid"/>
              <a:round/>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Freeform 34"/>
            <p:cNvSpPr>
              <a:spLocks/>
            </p:cNvSpPr>
            <p:nvPr/>
          </p:nvSpPr>
          <p:spPr bwMode="auto">
            <a:xfrm>
              <a:off x="2417" y="1"/>
              <a:ext cx="2902" cy="3194"/>
            </a:xfrm>
            <a:custGeom>
              <a:avLst/>
              <a:gdLst>
                <a:gd name="T0" fmla="*/ 2122 w 2902"/>
                <a:gd name="T1" fmla="*/ 0 h 3194"/>
                <a:gd name="T2" fmla="*/ 2161 w 2902"/>
                <a:gd name="T3" fmla="*/ 4 h 3194"/>
                <a:gd name="T4" fmla="*/ 2199 w 2902"/>
                <a:gd name="T5" fmla="*/ 13 h 3194"/>
                <a:gd name="T6" fmla="*/ 2236 w 2902"/>
                <a:gd name="T7" fmla="*/ 30 h 3194"/>
                <a:gd name="T8" fmla="*/ 2270 w 2902"/>
                <a:gd name="T9" fmla="*/ 53 h 3194"/>
                <a:gd name="T10" fmla="*/ 2817 w 2902"/>
                <a:gd name="T11" fmla="*/ 495 h 3194"/>
                <a:gd name="T12" fmla="*/ 2846 w 2902"/>
                <a:gd name="T13" fmla="*/ 524 h 3194"/>
                <a:gd name="T14" fmla="*/ 2869 w 2902"/>
                <a:gd name="T15" fmla="*/ 557 h 3194"/>
                <a:gd name="T16" fmla="*/ 2886 w 2902"/>
                <a:gd name="T17" fmla="*/ 592 h 3194"/>
                <a:gd name="T18" fmla="*/ 2898 w 2902"/>
                <a:gd name="T19" fmla="*/ 629 h 3194"/>
                <a:gd name="T20" fmla="*/ 2902 w 2902"/>
                <a:gd name="T21" fmla="*/ 667 h 3194"/>
                <a:gd name="T22" fmla="*/ 2900 w 2902"/>
                <a:gd name="T23" fmla="*/ 706 h 3194"/>
                <a:gd name="T24" fmla="*/ 2893 w 2902"/>
                <a:gd name="T25" fmla="*/ 744 h 3194"/>
                <a:gd name="T26" fmla="*/ 2878 w 2902"/>
                <a:gd name="T27" fmla="*/ 782 h 3194"/>
                <a:gd name="T28" fmla="*/ 2857 w 2902"/>
                <a:gd name="T29" fmla="*/ 816 h 3194"/>
                <a:gd name="T30" fmla="*/ 1220 w 2902"/>
                <a:gd name="T31" fmla="*/ 3015 h 3194"/>
                <a:gd name="T32" fmla="*/ 1159 w 2902"/>
                <a:gd name="T33" fmla="*/ 3098 h 3194"/>
                <a:gd name="T34" fmla="*/ 1135 w 2902"/>
                <a:gd name="T35" fmla="*/ 3126 h 3194"/>
                <a:gd name="T36" fmla="*/ 1108 w 2902"/>
                <a:gd name="T37" fmla="*/ 3149 h 3194"/>
                <a:gd name="T38" fmla="*/ 1079 w 2902"/>
                <a:gd name="T39" fmla="*/ 3167 h 3194"/>
                <a:gd name="T40" fmla="*/ 1046 w 2902"/>
                <a:gd name="T41" fmla="*/ 3181 h 3194"/>
                <a:gd name="T42" fmla="*/ 1013 w 2902"/>
                <a:gd name="T43" fmla="*/ 3191 h 3194"/>
                <a:gd name="T44" fmla="*/ 979 w 2902"/>
                <a:gd name="T45" fmla="*/ 3193 h 3194"/>
                <a:gd name="T46" fmla="*/ 974 w 2902"/>
                <a:gd name="T47" fmla="*/ 3194 h 3194"/>
                <a:gd name="T48" fmla="*/ 970 w 2902"/>
                <a:gd name="T49" fmla="*/ 3194 h 3194"/>
                <a:gd name="T50" fmla="*/ 940 w 2902"/>
                <a:gd name="T51" fmla="*/ 3192 h 3194"/>
                <a:gd name="T52" fmla="*/ 910 w 2902"/>
                <a:gd name="T53" fmla="*/ 3187 h 3194"/>
                <a:gd name="T54" fmla="*/ 881 w 2902"/>
                <a:gd name="T55" fmla="*/ 3177 h 3194"/>
                <a:gd name="T56" fmla="*/ 850 w 2902"/>
                <a:gd name="T57" fmla="*/ 3162 h 3194"/>
                <a:gd name="T58" fmla="*/ 821 w 2902"/>
                <a:gd name="T59" fmla="*/ 3141 h 3194"/>
                <a:gd name="T60" fmla="*/ 87 w 2902"/>
                <a:gd name="T61" fmla="*/ 2539 h 3194"/>
                <a:gd name="T62" fmla="*/ 62 w 2902"/>
                <a:gd name="T63" fmla="*/ 2515 h 3194"/>
                <a:gd name="T64" fmla="*/ 41 w 2902"/>
                <a:gd name="T65" fmla="*/ 2489 h 3194"/>
                <a:gd name="T66" fmla="*/ 24 w 2902"/>
                <a:gd name="T67" fmla="*/ 2460 h 3194"/>
                <a:gd name="T68" fmla="*/ 12 w 2902"/>
                <a:gd name="T69" fmla="*/ 2429 h 3194"/>
                <a:gd name="T70" fmla="*/ 4 w 2902"/>
                <a:gd name="T71" fmla="*/ 2397 h 3194"/>
                <a:gd name="T72" fmla="*/ 0 w 2902"/>
                <a:gd name="T73" fmla="*/ 2362 h 3194"/>
                <a:gd name="T74" fmla="*/ 2 w 2902"/>
                <a:gd name="T75" fmla="*/ 2328 h 3194"/>
                <a:gd name="T76" fmla="*/ 10 w 2902"/>
                <a:gd name="T77" fmla="*/ 2294 h 3194"/>
                <a:gd name="T78" fmla="*/ 21 w 2902"/>
                <a:gd name="T79" fmla="*/ 2261 h 3194"/>
                <a:gd name="T80" fmla="*/ 38 w 2902"/>
                <a:gd name="T81" fmla="*/ 2230 h 3194"/>
                <a:gd name="T82" fmla="*/ 61 w 2902"/>
                <a:gd name="T83" fmla="*/ 2200 h 3194"/>
                <a:gd name="T84" fmla="*/ 127 w 2902"/>
                <a:gd name="T85" fmla="*/ 2125 h 3194"/>
                <a:gd name="T86" fmla="*/ 1948 w 2902"/>
                <a:gd name="T87" fmla="*/ 78 h 3194"/>
                <a:gd name="T88" fmla="*/ 1978 w 2902"/>
                <a:gd name="T89" fmla="*/ 50 h 3194"/>
                <a:gd name="T90" fmla="*/ 2011 w 2902"/>
                <a:gd name="T91" fmla="*/ 29 h 3194"/>
                <a:gd name="T92" fmla="*/ 2046 w 2902"/>
                <a:gd name="T93" fmla="*/ 13 h 3194"/>
                <a:gd name="T94" fmla="*/ 2084 w 2902"/>
                <a:gd name="T95" fmla="*/ 3 h 3194"/>
                <a:gd name="T96" fmla="*/ 2122 w 2902"/>
                <a:gd name="T97" fmla="*/ 0 h 3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02" h="3194">
                  <a:moveTo>
                    <a:pt x="2122" y="0"/>
                  </a:moveTo>
                  <a:lnTo>
                    <a:pt x="2161" y="4"/>
                  </a:lnTo>
                  <a:lnTo>
                    <a:pt x="2199" y="13"/>
                  </a:lnTo>
                  <a:lnTo>
                    <a:pt x="2236" y="30"/>
                  </a:lnTo>
                  <a:lnTo>
                    <a:pt x="2270" y="53"/>
                  </a:lnTo>
                  <a:lnTo>
                    <a:pt x="2817" y="495"/>
                  </a:lnTo>
                  <a:lnTo>
                    <a:pt x="2846" y="524"/>
                  </a:lnTo>
                  <a:lnTo>
                    <a:pt x="2869" y="557"/>
                  </a:lnTo>
                  <a:lnTo>
                    <a:pt x="2886" y="592"/>
                  </a:lnTo>
                  <a:lnTo>
                    <a:pt x="2898" y="629"/>
                  </a:lnTo>
                  <a:lnTo>
                    <a:pt x="2902" y="667"/>
                  </a:lnTo>
                  <a:lnTo>
                    <a:pt x="2900" y="706"/>
                  </a:lnTo>
                  <a:lnTo>
                    <a:pt x="2893" y="744"/>
                  </a:lnTo>
                  <a:lnTo>
                    <a:pt x="2878" y="782"/>
                  </a:lnTo>
                  <a:lnTo>
                    <a:pt x="2857" y="816"/>
                  </a:lnTo>
                  <a:lnTo>
                    <a:pt x="1220" y="3015"/>
                  </a:lnTo>
                  <a:lnTo>
                    <a:pt x="1159" y="3098"/>
                  </a:lnTo>
                  <a:lnTo>
                    <a:pt x="1135" y="3126"/>
                  </a:lnTo>
                  <a:lnTo>
                    <a:pt x="1108" y="3149"/>
                  </a:lnTo>
                  <a:lnTo>
                    <a:pt x="1079" y="3167"/>
                  </a:lnTo>
                  <a:lnTo>
                    <a:pt x="1046" y="3181"/>
                  </a:lnTo>
                  <a:lnTo>
                    <a:pt x="1013" y="3191"/>
                  </a:lnTo>
                  <a:lnTo>
                    <a:pt x="979" y="3193"/>
                  </a:lnTo>
                  <a:lnTo>
                    <a:pt x="974" y="3194"/>
                  </a:lnTo>
                  <a:lnTo>
                    <a:pt x="970" y="3194"/>
                  </a:lnTo>
                  <a:lnTo>
                    <a:pt x="940" y="3192"/>
                  </a:lnTo>
                  <a:lnTo>
                    <a:pt x="910" y="3187"/>
                  </a:lnTo>
                  <a:lnTo>
                    <a:pt x="881" y="3177"/>
                  </a:lnTo>
                  <a:lnTo>
                    <a:pt x="850" y="3162"/>
                  </a:lnTo>
                  <a:lnTo>
                    <a:pt x="821" y="3141"/>
                  </a:lnTo>
                  <a:lnTo>
                    <a:pt x="87" y="2539"/>
                  </a:lnTo>
                  <a:lnTo>
                    <a:pt x="62" y="2515"/>
                  </a:lnTo>
                  <a:lnTo>
                    <a:pt x="41" y="2489"/>
                  </a:lnTo>
                  <a:lnTo>
                    <a:pt x="24" y="2460"/>
                  </a:lnTo>
                  <a:lnTo>
                    <a:pt x="12" y="2429"/>
                  </a:lnTo>
                  <a:lnTo>
                    <a:pt x="4" y="2397"/>
                  </a:lnTo>
                  <a:lnTo>
                    <a:pt x="0" y="2362"/>
                  </a:lnTo>
                  <a:lnTo>
                    <a:pt x="2" y="2328"/>
                  </a:lnTo>
                  <a:lnTo>
                    <a:pt x="10" y="2294"/>
                  </a:lnTo>
                  <a:lnTo>
                    <a:pt x="21" y="2261"/>
                  </a:lnTo>
                  <a:lnTo>
                    <a:pt x="38" y="2230"/>
                  </a:lnTo>
                  <a:lnTo>
                    <a:pt x="61" y="2200"/>
                  </a:lnTo>
                  <a:lnTo>
                    <a:pt x="127" y="2125"/>
                  </a:lnTo>
                  <a:lnTo>
                    <a:pt x="1948" y="78"/>
                  </a:lnTo>
                  <a:lnTo>
                    <a:pt x="1978" y="50"/>
                  </a:lnTo>
                  <a:lnTo>
                    <a:pt x="2011" y="29"/>
                  </a:lnTo>
                  <a:lnTo>
                    <a:pt x="2046" y="13"/>
                  </a:lnTo>
                  <a:lnTo>
                    <a:pt x="2084" y="3"/>
                  </a:lnTo>
                  <a:lnTo>
                    <a:pt x="2122" y="0"/>
                  </a:lnTo>
                  <a:close/>
                </a:path>
              </a:pathLst>
            </a:custGeom>
            <a:grpFill/>
            <a:ln w="0">
              <a:noFill/>
              <a:prstDash val="solid"/>
              <a:round/>
              <a:headEnd/>
              <a:tailEnd/>
            </a:ln>
          </p:spPr>
          <p:txBody>
            <a:bodyPr vert="horz" wrap="square" lIns="74295" tIns="37148" rIns="74295" bIns="3714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23" name="Picture 122"/>
          <p:cNvPicPr>
            <a:picLocks noChangeAspect="1"/>
          </p:cNvPicPr>
          <p:nvPr/>
        </p:nvPicPr>
        <p:blipFill rotWithShape="1">
          <a:blip r:embed="rId6">
            <a:extLst>
              <a:ext uri="{28A0092B-C50C-407E-A947-70E740481C1C}">
                <a14:useLocalDpi xmlns:a14="http://schemas.microsoft.com/office/drawing/2010/main" val="0"/>
              </a:ext>
            </a:extLst>
          </a:blip>
          <a:srcRect r="65858"/>
          <a:stretch/>
        </p:blipFill>
        <p:spPr>
          <a:xfrm>
            <a:off x="32705" y="5310543"/>
            <a:ext cx="1070567" cy="149315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1002" y="5405231"/>
            <a:ext cx="1945014" cy="1374568"/>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9356" y="5427090"/>
            <a:ext cx="1988854" cy="1389969"/>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1742" y="5376399"/>
            <a:ext cx="1022916" cy="1420538"/>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8424" y="5333315"/>
            <a:ext cx="1034884" cy="1463622"/>
          </a:xfrm>
          <a:prstGeom prst="rect">
            <a:avLst/>
          </a:prstGeom>
        </p:spPr>
      </p:pic>
      <p:pic>
        <p:nvPicPr>
          <p:cNvPr id="153" name="Picture 152">
            <a:extLst>
              <a:ext uri="{FF2B5EF4-FFF2-40B4-BE49-F238E27FC236}">
                <a16:creationId xmlns:a16="http://schemas.microsoft.com/office/drawing/2014/main" id="{4D6D42F4-6C55-4347-AABF-29F5B5C7E17F}"/>
              </a:ext>
            </a:extLst>
          </p:cNvPr>
          <p:cNvPicPr>
            <a:picLocks noChangeAspect="1"/>
          </p:cNvPicPr>
          <p:nvPr/>
        </p:nvPicPr>
        <p:blipFill>
          <a:blip r:embed="rId11" cstate="email">
            <a:duotone>
              <a:schemeClr val="bg2">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tretch>
            <a:fillRect/>
          </a:stretch>
        </p:blipFill>
        <p:spPr>
          <a:xfrm>
            <a:off x="4023889" y="3247725"/>
            <a:ext cx="440401" cy="522336"/>
          </a:xfrm>
          <a:prstGeom prst="rect">
            <a:avLst/>
          </a:prstGeom>
        </p:spPr>
      </p:pic>
      <p:pic>
        <p:nvPicPr>
          <p:cNvPr id="157" name="Picture 156">
            <a:extLst>
              <a:ext uri="{FF2B5EF4-FFF2-40B4-BE49-F238E27FC236}">
                <a16:creationId xmlns:a16="http://schemas.microsoft.com/office/drawing/2014/main" id="{FDFEEF04-C425-4CCE-A59B-4A85FFDAD443}"/>
              </a:ext>
            </a:extLst>
          </p:cNvPr>
          <p:cNvPicPr>
            <a:picLocks noChangeAspect="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602264" y="3083483"/>
            <a:ext cx="900799" cy="643627"/>
          </a:xfrm>
          <a:prstGeom prst="rect">
            <a:avLst/>
          </a:prstGeom>
        </p:spPr>
      </p:pic>
      <p:sp>
        <p:nvSpPr>
          <p:cNvPr id="2" name="Rectangle 1"/>
          <p:cNvSpPr/>
          <p:nvPr/>
        </p:nvSpPr>
        <p:spPr>
          <a:xfrm>
            <a:off x="305979" y="1187307"/>
            <a:ext cx="11047822"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Calibri Light" charset="0"/>
                <a:cs typeface="Arial" panose="020B0604020202020204" pitchFamily="34" charset="0"/>
              </a:rPr>
              <a:t>To fulfil these objectives, PEO and PDO render a package of integrated services</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Light" charset="0"/>
              <a:cs typeface="Arial" panose="020B0604020202020204" pitchFamily="34" charset="0"/>
            </a:endParaRPr>
          </a:p>
        </p:txBody>
      </p:sp>
      <p:sp>
        <p:nvSpPr>
          <p:cNvPr id="77" name="TextBox 76">
            <a:extLst>
              <a:ext uri="{FF2B5EF4-FFF2-40B4-BE49-F238E27FC236}">
                <a16:creationId xmlns:a16="http://schemas.microsoft.com/office/drawing/2014/main" id="{B7BE34D3-23BB-48ED-94D8-3CC1D7ACE03C}"/>
              </a:ext>
            </a:extLst>
          </p:cNvPr>
          <p:cNvSpPr txBox="1"/>
          <p:nvPr/>
        </p:nvSpPr>
        <p:spPr>
          <a:xfrm>
            <a:off x="795376" y="2775690"/>
            <a:ext cx="30594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1600" b="1" i="0" u="none" strike="noStrike" kern="1200" cap="none" spc="0" normalizeH="0" baseline="0" noProof="0" dirty="0">
                <a:ln>
                  <a:noFill/>
                </a:ln>
                <a:solidFill>
                  <a:srgbClr val="A5A5A5">
                    <a:lumMod val="75000"/>
                  </a:srgbClr>
                </a:solidFill>
                <a:effectLst/>
                <a:uLnTx/>
                <a:uFillTx/>
                <a:latin typeface="Century Gothic" panose="020B0502020202020204" pitchFamily="34" charset="0"/>
                <a:ea typeface="Calibri Light" charset="0"/>
                <a:cs typeface="Calibri Light" charset="0"/>
              </a:rPr>
              <a:t>Bite-Size Messages</a:t>
            </a:r>
          </a:p>
        </p:txBody>
      </p:sp>
      <p:sp>
        <p:nvSpPr>
          <p:cNvPr id="11" name="TextBox 10">
            <a:extLst>
              <a:ext uri="{FF2B5EF4-FFF2-40B4-BE49-F238E27FC236}">
                <a16:creationId xmlns:a16="http://schemas.microsoft.com/office/drawing/2014/main" id="{B86F5CE7-DAA2-112D-5F09-C11EF9ED1A95}"/>
              </a:ext>
            </a:extLst>
          </p:cNvPr>
          <p:cNvSpPr txBox="1"/>
          <p:nvPr/>
        </p:nvSpPr>
        <p:spPr>
          <a:xfrm>
            <a:off x="-673714" y="4095171"/>
            <a:ext cx="4053245"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1600" b="1" dirty="0">
                <a:solidFill>
                  <a:srgbClr val="A5A5A5">
                    <a:lumMod val="75000"/>
                  </a:srgbClr>
                </a:solidFill>
                <a:latin typeface="Century Gothic" panose="020B0502020202020204" pitchFamily="34" charset="0"/>
                <a:ea typeface="Calibri Light" charset="0"/>
                <a:cs typeface="Calibri Light" charset="0"/>
              </a:rPr>
              <a:t>Community </a:t>
            </a:r>
            <a:r>
              <a:rPr kumimoji="0" lang="en-IN" sz="1600" b="1" i="0" u="none" strike="noStrike" kern="1200" cap="none" spc="0" normalizeH="0" baseline="0" noProof="0" dirty="0">
                <a:ln>
                  <a:noFill/>
                </a:ln>
                <a:solidFill>
                  <a:srgbClr val="A5A5A5">
                    <a:lumMod val="75000"/>
                  </a:srgbClr>
                </a:solidFill>
                <a:effectLst/>
                <a:uLnTx/>
                <a:uFillTx/>
                <a:latin typeface="Century Gothic" panose="020B0502020202020204" pitchFamily="34" charset="0"/>
                <a:ea typeface="Calibri Light" charset="0"/>
                <a:cs typeface="Calibri Light" charset="0"/>
              </a:rPr>
              <a:t>Radio Programmes</a:t>
            </a:r>
            <a:endParaRPr kumimoji="0" lang="en-IN"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C1BF028-34EA-84FC-46A1-E3BF782ACD8F}"/>
              </a:ext>
            </a:extLst>
          </p:cNvPr>
          <p:cNvSpPr txBox="1"/>
          <p:nvPr/>
        </p:nvSpPr>
        <p:spPr>
          <a:xfrm>
            <a:off x="7784878" y="3969383"/>
            <a:ext cx="2197322" cy="89255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1600" b="1" dirty="0">
                <a:solidFill>
                  <a:srgbClr val="A5A5A5">
                    <a:lumMod val="75000"/>
                  </a:srgbClr>
                </a:solidFill>
                <a:latin typeface="Century Gothic" panose="020B0502020202020204" pitchFamily="34" charset="0"/>
                <a:ea typeface="Calibri Light" charset="0"/>
                <a:cs typeface="Calibri Light" charset="0"/>
              </a:rPr>
              <a:t>Parliamentary </a:t>
            </a:r>
          </a:p>
          <a:p>
            <a:pPr marL="0" marR="0" lvl="0" indent="0" algn="r" defTabSz="914400" rtl="0" eaLnBrk="1" fontAlgn="auto" latinLnBrk="0" hangingPunct="1">
              <a:lnSpc>
                <a:spcPct val="100000"/>
              </a:lnSpc>
              <a:spcBef>
                <a:spcPts val="0"/>
              </a:spcBef>
              <a:spcAft>
                <a:spcPts val="0"/>
              </a:spcAft>
              <a:buClrTx/>
              <a:buSzTx/>
              <a:buFontTx/>
              <a:buNone/>
              <a:tabLst/>
              <a:defRPr/>
            </a:pPr>
            <a:r>
              <a:rPr lang="en-IN" sz="1600" b="1" dirty="0">
                <a:solidFill>
                  <a:srgbClr val="A5A5A5">
                    <a:lumMod val="75000"/>
                  </a:srgbClr>
                </a:solidFill>
                <a:latin typeface="Century Gothic" panose="020B0502020202020204" pitchFamily="34" charset="0"/>
                <a:ea typeface="Calibri Light" charset="0"/>
                <a:cs typeface="Calibri Light" charset="0"/>
              </a:rPr>
              <a:t>Corners</a:t>
            </a:r>
            <a:endParaRPr kumimoji="0" lang="en-IN"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IN"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20" name="Picture 19">
            <a:extLst>
              <a:ext uri="{FF2B5EF4-FFF2-40B4-BE49-F238E27FC236}">
                <a16:creationId xmlns:a16="http://schemas.microsoft.com/office/drawing/2014/main" id="{7322490E-1AB8-3484-4329-18811393EB07}"/>
              </a:ext>
            </a:extLst>
          </p:cNvPr>
          <p:cNvPicPr>
            <a:picLocks noChangeAspect="1"/>
          </p:cNvPicPr>
          <p:nvPr/>
        </p:nvPicPr>
        <p:blipFill>
          <a:blip r:embed="rId14"/>
          <a:stretch>
            <a:fillRect/>
          </a:stretch>
        </p:blipFill>
        <p:spPr>
          <a:xfrm>
            <a:off x="2487034" y="5373917"/>
            <a:ext cx="1022916" cy="1429776"/>
          </a:xfrm>
          <a:prstGeom prst="rect">
            <a:avLst/>
          </a:prstGeom>
        </p:spPr>
      </p:pic>
      <p:pic>
        <p:nvPicPr>
          <p:cNvPr id="21" name="Content Placeholder 6" descr="A newspaper with text and images&#10;&#10;Description automatically generated">
            <a:extLst>
              <a:ext uri="{FF2B5EF4-FFF2-40B4-BE49-F238E27FC236}">
                <a16:creationId xmlns:a16="http://schemas.microsoft.com/office/drawing/2014/main" id="{43A73336-5974-FB7F-C3E0-A750C8F3D86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68384" y="5483084"/>
            <a:ext cx="997800" cy="1411606"/>
          </a:xfrm>
          <a:prstGeom prst="rect">
            <a:avLst/>
          </a:prstGeom>
        </p:spPr>
      </p:pic>
    </p:spTree>
    <p:extLst>
      <p:ext uri="{BB962C8B-B14F-4D97-AF65-F5344CB8AC3E}">
        <p14:creationId xmlns:p14="http://schemas.microsoft.com/office/powerpoint/2010/main" val="367964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circle(in)">
                                      <p:cBhvr>
                                        <p:cTn id="7" dur="2000"/>
                                        <p:tgtEl>
                                          <p:spTgt spid="7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circle(in)">
                                      <p:cBhvr>
                                        <p:cTn id="10" dur="2000"/>
                                        <p:tgtEl>
                                          <p:spTgt spid="10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circle(in)">
                                      <p:cBhvr>
                                        <p:cTn id="13" dur="2000"/>
                                        <p:tgtEl>
                                          <p:spTgt spid="10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circle(in)">
                                      <p:cBhvr>
                                        <p:cTn id="16" dur="2000"/>
                                        <p:tgtEl>
                                          <p:spTgt spid="15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1"/>
                                        </p:tgtEl>
                                        <p:attrNameLst>
                                          <p:attrName>style.visibility</p:attrName>
                                        </p:attrNameLst>
                                      </p:cBhvr>
                                      <p:to>
                                        <p:strVal val="visible"/>
                                      </p:to>
                                    </p:set>
                                    <p:animEffect transition="in" filter="circle(in)">
                                      <p:cBhvr>
                                        <p:cTn id="19" dur="2000"/>
                                        <p:tgtEl>
                                          <p:spTgt spid="15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circle(in)">
                                      <p:cBhvr>
                                        <p:cTn id="22" dur="2000"/>
                                        <p:tgtEl>
                                          <p:spTgt spid="15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circle(in)">
                                      <p:cBhvr>
                                        <p:cTn id="25" dur="2000"/>
                                        <p:tgtEl>
                                          <p:spTgt spid="15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55"/>
                                        </p:tgtEl>
                                        <p:attrNameLst>
                                          <p:attrName>style.visibility</p:attrName>
                                        </p:attrNameLst>
                                      </p:cBhvr>
                                      <p:to>
                                        <p:strVal val="visible"/>
                                      </p:to>
                                    </p:set>
                                    <p:animEffect transition="in" filter="circle(in)">
                                      <p:cBhvr>
                                        <p:cTn id="28" dur="2000"/>
                                        <p:tgtEl>
                                          <p:spTgt spid="15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6"/>
                                        </p:tgtEl>
                                        <p:attrNameLst>
                                          <p:attrName>style.visibility</p:attrName>
                                        </p:attrNameLst>
                                      </p:cBhvr>
                                      <p:to>
                                        <p:strVal val="visible"/>
                                      </p:to>
                                    </p:set>
                                    <p:animEffect transition="in" filter="circle(in)">
                                      <p:cBhvr>
                                        <p:cTn id="31" dur="2000"/>
                                        <p:tgtEl>
                                          <p:spTgt spid="156"/>
                                        </p:tgtEl>
                                      </p:cBhvr>
                                    </p:animEffect>
                                  </p:childTnLst>
                                </p:cTn>
                              </p:par>
                              <p:par>
                                <p:cTn id="32" presetID="6" presetClass="entr" presetSubtype="16" fill="hold" nodeType="withEffect">
                                  <p:stCondLst>
                                    <p:cond delay="0"/>
                                  </p:stCondLst>
                                  <p:childTnLst>
                                    <p:set>
                                      <p:cBhvr>
                                        <p:cTn id="33" dur="1" fill="hold">
                                          <p:stCondLst>
                                            <p:cond delay="0"/>
                                          </p:stCondLst>
                                        </p:cTn>
                                        <p:tgtEl>
                                          <p:spTgt spid="197"/>
                                        </p:tgtEl>
                                        <p:attrNameLst>
                                          <p:attrName>style.visibility</p:attrName>
                                        </p:attrNameLst>
                                      </p:cBhvr>
                                      <p:to>
                                        <p:strVal val="visible"/>
                                      </p:to>
                                    </p:set>
                                    <p:animEffect transition="in" filter="circle(in)">
                                      <p:cBhvr>
                                        <p:cTn id="34" dur="2000"/>
                                        <p:tgtEl>
                                          <p:spTgt spid="197"/>
                                        </p:tgtEl>
                                      </p:cBhvr>
                                    </p:animEffect>
                                  </p:childTnLst>
                                </p:cTn>
                              </p:par>
                              <p:par>
                                <p:cTn id="35" presetID="6" presetClass="entr" presetSubtype="16" fill="hold" nodeType="withEffect">
                                  <p:stCondLst>
                                    <p:cond delay="0"/>
                                  </p:stCondLst>
                                  <p:childTnLst>
                                    <p:set>
                                      <p:cBhvr>
                                        <p:cTn id="36" dur="1" fill="hold">
                                          <p:stCondLst>
                                            <p:cond delay="0"/>
                                          </p:stCondLst>
                                        </p:cTn>
                                        <p:tgtEl>
                                          <p:spTgt spid="227"/>
                                        </p:tgtEl>
                                        <p:attrNameLst>
                                          <p:attrName>style.visibility</p:attrName>
                                        </p:attrNameLst>
                                      </p:cBhvr>
                                      <p:to>
                                        <p:strVal val="visible"/>
                                      </p:to>
                                    </p:set>
                                    <p:animEffect transition="in" filter="circle(in)">
                                      <p:cBhvr>
                                        <p:cTn id="37" dur="2000"/>
                                        <p:tgtEl>
                                          <p:spTgt spid="22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circle(in)">
                                      <p:cBhvr>
                                        <p:cTn id="40" dur="2000"/>
                                        <p:tgtEl>
                                          <p:spTgt spid="97"/>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circle(in)">
                                      <p:cBhvr>
                                        <p:cTn id="43" dur="2000"/>
                                        <p:tgtEl>
                                          <p:spTgt spid="10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circle(in)">
                                      <p:cBhvr>
                                        <p:cTn id="46" dur="2000"/>
                                        <p:tgtEl>
                                          <p:spTgt spid="104"/>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ircle(in)">
                                      <p:cBhvr>
                                        <p:cTn id="49" dur="2000"/>
                                        <p:tgtEl>
                                          <p:spTgt spid="4"/>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circle(in)">
                                      <p:cBhvr>
                                        <p:cTn id="52" dur="2000"/>
                                        <p:tgtEl>
                                          <p:spTgt spid="133"/>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34"/>
                                        </p:tgtEl>
                                        <p:attrNameLst>
                                          <p:attrName>style.visibility</p:attrName>
                                        </p:attrNameLst>
                                      </p:cBhvr>
                                      <p:to>
                                        <p:strVal val="visible"/>
                                      </p:to>
                                    </p:set>
                                    <p:animEffect transition="in" filter="circle(in)">
                                      <p:cBhvr>
                                        <p:cTn id="55" dur="2000"/>
                                        <p:tgtEl>
                                          <p:spTgt spid="134"/>
                                        </p:tgtEl>
                                      </p:cBhvr>
                                    </p:animEffect>
                                  </p:childTnLst>
                                </p:cTn>
                              </p:par>
                              <p:par>
                                <p:cTn id="56" presetID="6" presetClass="entr" presetSubtype="16" fill="hold" nodeType="withEffect">
                                  <p:stCondLst>
                                    <p:cond delay="0"/>
                                  </p:stCondLst>
                                  <p:childTnLst>
                                    <p:set>
                                      <p:cBhvr>
                                        <p:cTn id="57" dur="1" fill="hold">
                                          <p:stCondLst>
                                            <p:cond delay="0"/>
                                          </p:stCondLst>
                                        </p:cTn>
                                        <p:tgtEl>
                                          <p:spTgt spid="140"/>
                                        </p:tgtEl>
                                        <p:attrNameLst>
                                          <p:attrName>style.visibility</p:attrName>
                                        </p:attrNameLst>
                                      </p:cBhvr>
                                      <p:to>
                                        <p:strVal val="visible"/>
                                      </p:to>
                                    </p:set>
                                    <p:animEffect transition="in" filter="circle(in)">
                                      <p:cBhvr>
                                        <p:cTn id="58" dur="2000"/>
                                        <p:tgtEl>
                                          <p:spTgt spid="140"/>
                                        </p:tgtEl>
                                      </p:cBhvr>
                                    </p:animEffect>
                                  </p:childTnLst>
                                </p:cTn>
                              </p:par>
                              <p:par>
                                <p:cTn id="59" presetID="6" presetClass="entr" presetSubtype="16" fill="hold"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circle(in)">
                                      <p:cBhvr>
                                        <p:cTn id="61" dur="2000"/>
                                        <p:tgtEl>
                                          <p:spTgt spid="90"/>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114"/>
                                        </p:tgtEl>
                                        <p:attrNameLst>
                                          <p:attrName>style.visibility</p:attrName>
                                        </p:attrNameLst>
                                      </p:cBhvr>
                                      <p:to>
                                        <p:strVal val="visible"/>
                                      </p:to>
                                    </p:set>
                                    <p:animEffect transition="in" filter="circle(in)">
                                      <p:cBhvr>
                                        <p:cTn id="64" dur="2000"/>
                                        <p:tgtEl>
                                          <p:spTgt spid="114"/>
                                        </p:tgtEl>
                                      </p:cBhvr>
                                    </p:animEffect>
                                  </p:childTnLst>
                                </p:cTn>
                              </p:par>
                              <p:par>
                                <p:cTn id="65" presetID="6" presetClass="entr" presetSubtype="16"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animEffect transition="in" filter="circle(in)">
                                      <p:cBhvr>
                                        <p:cTn id="67" dur="2000"/>
                                        <p:tgtEl>
                                          <p:spTgt spid="115"/>
                                        </p:tgtEl>
                                      </p:cBhvr>
                                    </p:animEffect>
                                  </p:childTnLst>
                                </p:cTn>
                              </p:par>
                              <p:par>
                                <p:cTn id="68" presetID="6" presetClass="entr" presetSubtype="16" fill="hold" nodeType="withEffect">
                                  <p:stCondLst>
                                    <p:cond delay="0"/>
                                  </p:stCondLst>
                                  <p:childTnLst>
                                    <p:set>
                                      <p:cBhvr>
                                        <p:cTn id="69" dur="1" fill="hold">
                                          <p:stCondLst>
                                            <p:cond delay="0"/>
                                          </p:stCondLst>
                                        </p:cTn>
                                        <p:tgtEl>
                                          <p:spTgt spid="116"/>
                                        </p:tgtEl>
                                        <p:attrNameLst>
                                          <p:attrName>style.visibility</p:attrName>
                                        </p:attrNameLst>
                                      </p:cBhvr>
                                      <p:to>
                                        <p:strVal val="visible"/>
                                      </p:to>
                                    </p:set>
                                    <p:animEffect transition="in" filter="circle(in)">
                                      <p:cBhvr>
                                        <p:cTn id="70" dur="2000"/>
                                        <p:tgtEl>
                                          <p:spTgt spid="116"/>
                                        </p:tgtEl>
                                      </p:cBhvr>
                                    </p:animEffect>
                                  </p:childTnLst>
                                </p:cTn>
                              </p:par>
                              <p:par>
                                <p:cTn id="71" presetID="6" presetClass="entr" presetSubtype="16" fill="hold" nodeType="withEffect">
                                  <p:stCondLst>
                                    <p:cond delay="0"/>
                                  </p:stCondLst>
                                  <p:childTnLst>
                                    <p:set>
                                      <p:cBhvr>
                                        <p:cTn id="72" dur="1" fill="hold">
                                          <p:stCondLst>
                                            <p:cond delay="0"/>
                                          </p:stCondLst>
                                        </p:cTn>
                                        <p:tgtEl>
                                          <p:spTgt spid="123"/>
                                        </p:tgtEl>
                                        <p:attrNameLst>
                                          <p:attrName>style.visibility</p:attrName>
                                        </p:attrNameLst>
                                      </p:cBhvr>
                                      <p:to>
                                        <p:strVal val="visible"/>
                                      </p:to>
                                    </p:set>
                                    <p:animEffect transition="in" filter="circle(in)">
                                      <p:cBhvr>
                                        <p:cTn id="73" dur="2000"/>
                                        <p:tgtEl>
                                          <p:spTgt spid="123"/>
                                        </p:tgtEl>
                                      </p:cBhvr>
                                    </p:animEffect>
                                  </p:childTnLst>
                                </p:cTn>
                              </p:par>
                              <p:par>
                                <p:cTn id="74" presetID="6" presetClass="entr" presetSubtype="16" fill="hold"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circle(in)">
                                      <p:cBhvr>
                                        <p:cTn id="76" dur="2000"/>
                                        <p:tgtEl>
                                          <p:spTgt spid="3"/>
                                        </p:tgtEl>
                                      </p:cBhvr>
                                    </p:animEffect>
                                  </p:childTnLst>
                                </p:cTn>
                              </p:par>
                              <p:par>
                                <p:cTn id="77" presetID="6" presetClass="entr" presetSubtype="16"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circle(in)">
                                      <p:cBhvr>
                                        <p:cTn id="79" dur="2000"/>
                                        <p:tgtEl>
                                          <p:spTgt spid="5"/>
                                        </p:tgtEl>
                                      </p:cBhvr>
                                    </p:animEffect>
                                  </p:childTnLst>
                                </p:cTn>
                              </p:par>
                              <p:par>
                                <p:cTn id="80" presetID="6" presetClass="entr" presetSubtype="16" fill="hold" nodeType="with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circle(in)">
                                      <p:cBhvr>
                                        <p:cTn id="82" dur="2000"/>
                                        <p:tgtEl>
                                          <p:spTgt spid="7"/>
                                        </p:tgtEl>
                                      </p:cBhvr>
                                    </p:animEffect>
                                  </p:childTnLst>
                                </p:cTn>
                              </p:par>
                              <p:par>
                                <p:cTn id="83" presetID="6" presetClass="entr" presetSubtype="16"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circle(in)">
                                      <p:cBhvr>
                                        <p:cTn id="85" dur="2000"/>
                                        <p:tgtEl>
                                          <p:spTgt spid="8"/>
                                        </p:tgtEl>
                                      </p:cBhvr>
                                    </p:animEffect>
                                  </p:childTnLst>
                                </p:cTn>
                              </p:par>
                              <p:par>
                                <p:cTn id="86" presetID="6" presetClass="entr" presetSubtype="16" fill="hold" nodeType="withEffect">
                                  <p:stCondLst>
                                    <p:cond delay="0"/>
                                  </p:stCondLst>
                                  <p:childTnLst>
                                    <p:set>
                                      <p:cBhvr>
                                        <p:cTn id="87" dur="1" fill="hold">
                                          <p:stCondLst>
                                            <p:cond delay="0"/>
                                          </p:stCondLst>
                                        </p:cTn>
                                        <p:tgtEl>
                                          <p:spTgt spid="153"/>
                                        </p:tgtEl>
                                        <p:attrNameLst>
                                          <p:attrName>style.visibility</p:attrName>
                                        </p:attrNameLst>
                                      </p:cBhvr>
                                      <p:to>
                                        <p:strVal val="visible"/>
                                      </p:to>
                                    </p:set>
                                    <p:animEffect transition="in" filter="circle(in)">
                                      <p:cBhvr>
                                        <p:cTn id="88" dur="2000"/>
                                        <p:tgtEl>
                                          <p:spTgt spid="153"/>
                                        </p:tgtEl>
                                      </p:cBhvr>
                                    </p:animEffect>
                                  </p:childTnLst>
                                </p:cTn>
                              </p:par>
                              <p:par>
                                <p:cTn id="89" presetID="6" presetClass="entr" presetSubtype="16" fill="hold" nodeType="withEffect">
                                  <p:stCondLst>
                                    <p:cond delay="0"/>
                                  </p:stCondLst>
                                  <p:childTnLst>
                                    <p:set>
                                      <p:cBhvr>
                                        <p:cTn id="90" dur="1" fill="hold">
                                          <p:stCondLst>
                                            <p:cond delay="0"/>
                                          </p:stCondLst>
                                        </p:cTn>
                                        <p:tgtEl>
                                          <p:spTgt spid="157"/>
                                        </p:tgtEl>
                                        <p:attrNameLst>
                                          <p:attrName>style.visibility</p:attrName>
                                        </p:attrNameLst>
                                      </p:cBhvr>
                                      <p:to>
                                        <p:strVal val="visible"/>
                                      </p:to>
                                    </p:set>
                                    <p:animEffect transition="in" filter="circle(in)">
                                      <p:cBhvr>
                                        <p:cTn id="91" dur="2000"/>
                                        <p:tgtEl>
                                          <p:spTgt spid="157"/>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circle(in)">
                                      <p:cBhvr>
                                        <p:cTn id="94" dur="2000"/>
                                        <p:tgtEl>
                                          <p:spTgt spid="2"/>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117"/>
                                        </p:tgtEl>
                                        <p:attrNameLst>
                                          <p:attrName>style.visibility</p:attrName>
                                        </p:attrNameLst>
                                      </p:cBhvr>
                                      <p:to>
                                        <p:strVal val="visible"/>
                                      </p:to>
                                    </p:set>
                                    <p:animEffect transition="in" filter="circle(in)">
                                      <p:cBhvr>
                                        <p:cTn id="97" dur="2000"/>
                                        <p:tgtEl>
                                          <p:spTgt spid="117"/>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circle(in)">
                                      <p:cBhvr>
                                        <p:cTn id="100" dur="2000"/>
                                        <p:tgtEl>
                                          <p:spTgt spid="77"/>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circle(in)">
                                      <p:cBhvr>
                                        <p:cTn id="103" dur="2000"/>
                                        <p:tgtEl>
                                          <p:spTgt spid="11"/>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circle(in)">
                                      <p:cBhvr>
                                        <p:cTn id="10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50" grpId="0"/>
      <p:bldP spid="151" grpId="0"/>
      <p:bldP spid="152" grpId="0"/>
      <p:bldP spid="154" grpId="0"/>
      <p:bldP spid="155" grpId="0"/>
      <p:bldP spid="156" grpId="0"/>
      <p:bldP spid="97" grpId="0"/>
      <p:bldP spid="102" grpId="0"/>
      <p:bldP spid="104" grpId="0"/>
      <p:bldP spid="117" grpId="0"/>
      <p:bldP spid="4" grpId="0"/>
      <p:bldP spid="133" grpId="0" animBg="1"/>
      <p:bldP spid="134" grpId="0" animBg="1"/>
      <p:bldP spid="114" grpId="0"/>
      <p:bldP spid="2" grpId="0"/>
      <p:bldP spid="77"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38" y="465141"/>
            <a:ext cx="8019617" cy="1170779"/>
          </a:xfrm>
        </p:spPr>
        <p:txBody>
          <a:bodyPr>
            <a:normAutofit/>
          </a:bodyPr>
          <a:lstStyle/>
          <a:p>
            <a:pPr algn="ctr"/>
            <a:r>
              <a:rPr lang="en-US" sz="3600" dirty="0"/>
              <a:t>Office of the Leader of Government Business (OLOGB)</a:t>
            </a:r>
          </a:p>
        </p:txBody>
      </p:sp>
      <p:sp>
        <p:nvSpPr>
          <p:cNvPr id="3" name="Content Placeholder 2"/>
          <p:cNvSpPr>
            <a:spLocks noGrp="1"/>
          </p:cNvSpPr>
          <p:nvPr>
            <p:ph idx="1"/>
          </p:nvPr>
        </p:nvSpPr>
        <p:spPr/>
        <p:txBody>
          <a:bodyPr>
            <a:normAutofit/>
          </a:bodyPr>
          <a:lstStyle/>
          <a:p>
            <a:pPr marL="342900" indent="-342900">
              <a:lnSpc>
                <a:spcPct val="100000"/>
              </a:lnSpc>
              <a:spcBef>
                <a:spcPts val="800"/>
              </a:spcBef>
              <a:buSzPct val="100000"/>
              <a:buFontTx/>
              <a:buChar char="•"/>
            </a:pPr>
            <a:r>
              <a:rPr lang="en-US" sz="2000" kern="0" dirty="0">
                <a:solidFill>
                  <a:srgbClr val="000000"/>
                </a:solidFill>
                <a:ea typeface="ＭＳ Ｐゴシック"/>
              </a:rPr>
              <a:t>Office supporting the Leader of Government Business</a:t>
            </a:r>
          </a:p>
          <a:p>
            <a:pPr marL="342900" indent="-342900">
              <a:lnSpc>
                <a:spcPct val="100000"/>
              </a:lnSpc>
              <a:spcBef>
                <a:spcPts val="800"/>
              </a:spcBef>
              <a:buSzPct val="100000"/>
              <a:buFontTx/>
              <a:buChar char="•"/>
            </a:pPr>
            <a:r>
              <a:rPr lang="en-US" sz="2000" kern="0" dirty="0">
                <a:solidFill>
                  <a:srgbClr val="000000"/>
                </a:solidFill>
                <a:ea typeface="ＭＳ Ｐゴシック"/>
              </a:rPr>
              <a:t>LOGB = Deputy President of South Africa</a:t>
            </a:r>
          </a:p>
          <a:p>
            <a:pPr marL="342900" indent="-342900">
              <a:lnSpc>
                <a:spcPct val="100000"/>
              </a:lnSpc>
              <a:spcBef>
                <a:spcPts val="800"/>
              </a:spcBef>
              <a:buClr>
                <a:srgbClr val="000000"/>
              </a:buClr>
              <a:buSzPct val="100000"/>
              <a:buFont typeface="Times New Roman" pitchFamily="18"/>
              <a:buChar char="•"/>
            </a:pPr>
            <a:r>
              <a:rPr lang="en-US" sz="2000" kern="0" dirty="0">
                <a:solidFill>
                  <a:srgbClr val="000000"/>
                </a:solidFill>
                <a:ea typeface="ＭＳ Ｐゴシック"/>
              </a:rPr>
              <a:t>Nexus between Parliament and Government</a:t>
            </a:r>
          </a:p>
          <a:p>
            <a:pPr marL="342900" indent="-342900">
              <a:lnSpc>
                <a:spcPct val="100000"/>
              </a:lnSpc>
              <a:spcBef>
                <a:spcPts val="800"/>
              </a:spcBef>
              <a:buClr>
                <a:srgbClr val="000000"/>
              </a:buClr>
              <a:buSzPct val="100000"/>
              <a:buFont typeface="Times New Roman" pitchFamily="18"/>
              <a:buChar char="•"/>
            </a:pPr>
            <a:r>
              <a:rPr lang="en-US" sz="2000" kern="0" dirty="0">
                <a:solidFill>
                  <a:srgbClr val="000000"/>
                </a:solidFill>
                <a:ea typeface="ＭＳ Ｐゴシック"/>
              </a:rPr>
              <a:t>Coordination of parliamentary programme and government programme</a:t>
            </a:r>
          </a:p>
          <a:p>
            <a:pPr marL="342900" indent="-342900">
              <a:lnSpc>
                <a:spcPct val="100000"/>
              </a:lnSpc>
              <a:spcBef>
                <a:spcPts val="800"/>
              </a:spcBef>
              <a:buClr>
                <a:srgbClr val="000000"/>
              </a:buClr>
              <a:buSzPct val="100000"/>
              <a:buFont typeface="Times New Roman" pitchFamily="18"/>
              <a:buChar char="•"/>
            </a:pPr>
            <a:r>
              <a:rPr lang="en-US" sz="2000" kern="0" dirty="0">
                <a:solidFill>
                  <a:srgbClr val="000000"/>
                </a:solidFill>
                <a:ea typeface="ＭＳ Ｐゴシック"/>
              </a:rPr>
              <a:t>OLOGB Coordinator, Administrator</a:t>
            </a:r>
          </a:p>
          <a:p>
            <a:pPr marL="0" indent="0">
              <a:buNone/>
            </a:pPr>
            <a:endParaRPr lang="en-US" dirty="0"/>
          </a:p>
        </p:txBody>
      </p:sp>
      <p:sp>
        <p:nvSpPr>
          <p:cNvPr id="4" name="Slide Number Placeholder 3"/>
          <p:cNvSpPr>
            <a:spLocks noGrp="1"/>
          </p:cNvSpPr>
          <p:nvPr>
            <p:ph type="sldNum" sz="quarter" idx="12"/>
          </p:nvPr>
        </p:nvSpPr>
        <p:spPr/>
        <p:txBody>
          <a:bodyPr/>
          <a:lstStyle/>
          <a:p>
            <a:fld id="{D1B91D83-34EB-A744-81D0-D8E8519C4AE3}" type="slidenum">
              <a:rPr lang="en-US" smtClean="0"/>
              <a:t>8</a:t>
            </a:fld>
            <a:endParaRPr lang="en-US" dirty="0"/>
          </a:p>
        </p:txBody>
      </p:sp>
    </p:spTree>
    <p:extLst>
      <p:ext uri="{BB962C8B-B14F-4D97-AF65-F5344CB8AC3E}">
        <p14:creationId xmlns:p14="http://schemas.microsoft.com/office/powerpoint/2010/main" val="317042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038" y="465141"/>
            <a:ext cx="7810500" cy="1170779"/>
          </a:xfrm>
        </p:spPr>
        <p:txBody>
          <a:bodyPr>
            <a:normAutofit/>
          </a:bodyPr>
          <a:lstStyle/>
          <a:p>
            <a:pPr algn="ctr"/>
            <a:r>
              <a:rPr lang="en-US" sz="3600" dirty="0"/>
              <a:t>Contact Details</a:t>
            </a:r>
          </a:p>
        </p:txBody>
      </p:sp>
      <p:sp>
        <p:nvSpPr>
          <p:cNvPr id="3" name="Content Placeholder 2"/>
          <p:cNvSpPr>
            <a:spLocks noGrp="1"/>
          </p:cNvSpPr>
          <p:nvPr>
            <p:ph idx="1"/>
          </p:nvPr>
        </p:nvSpPr>
        <p:spPr>
          <a:xfrm>
            <a:off x="1364674" y="1357745"/>
            <a:ext cx="9615053" cy="5500255"/>
          </a:xfrm>
        </p:spPr>
        <p:txBody>
          <a:bodyPr>
            <a:normAutofit fontScale="70000" lnSpcReduction="20000"/>
          </a:bodyPr>
          <a:lstStyle/>
          <a:p>
            <a:pPr marL="342900" indent="-342900">
              <a:lnSpc>
                <a:spcPct val="100000"/>
              </a:lnSpc>
              <a:spcBef>
                <a:spcPts val="800"/>
              </a:spcBef>
              <a:buClr>
                <a:srgbClr val="000000"/>
              </a:buClr>
              <a:buSzPct val="100000"/>
              <a:buFont typeface="Times New Roman" pitchFamily="18"/>
              <a:buChar char="•"/>
            </a:pPr>
            <a:r>
              <a:rPr lang="en-US" sz="2000" kern="0" dirty="0">
                <a:solidFill>
                  <a:srgbClr val="000000"/>
                </a:solidFill>
                <a:ea typeface="ＭＳ Ｐゴシック"/>
              </a:rPr>
              <a:t>Division Manager: CBS			Ms R Begg</a:t>
            </a:r>
          </a:p>
          <a:p>
            <a:pPr marL="360363" indent="0">
              <a:lnSpc>
                <a:spcPct val="100000"/>
              </a:lnSpc>
              <a:spcBef>
                <a:spcPts val="800"/>
              </a:spcBef>
              <a:buClr>
                <a:srgbClr val="000000"/>
              </a:buClr>
              <a:buSzPct val="100000"/>
              <a:buNone/>
            </a:pPr>
            <a:r>
              <a:rPr lang="en-US" sz="2000" kern="0" dirty="0">
                <a:solidFill>
                  <a:srgbClr val="000000"/>
                </a:solidFill>
                <a:ea typeface="ＭＳ Ｐゴシック"/>
              </a:rPr>
              <a:t>Office 					021 403 2955/3498</a:t>
            </a:r>
          </a:p>
          <a:p>
            <a:pPr marL="360363" indent="0">
              <a:lnSpc>
                <a:spcPct val="100000"/>
              </a:lnSpc>
              <a:spcBef>
                <a:spcPts val="800"/>
              </a:spcBef>
              <a:buClr>
                <a:srgbClr val="000000"/>
              </a:buClr>
              <a:buSzPct val="100000"/>
              <a:buNone/>
            </a:pPr>
            <a:r>
              <a:rPr lang="en-US" sz="2000" kern="0" dirty="0">
                <a:solidFill>
                  <a:srgbClr val="000000"/>
                </a:solidFill>
                <a:ea typeface="ＭＳ Ｐゴシック"/>
              </a:rPr>
              <a:t>Cell					060 508 2108</a:t>
            </a:r>
          </a:p>
          <a:p>
            <a:pPr marL="360363" indent="0">
              <a:lnSpc>
                <a:spcPct val="100000"/>
              </a:lnSpc>
              <a:spcBef>
                <a:spcPts val="800"/>
              </a:spcBef>
              <a:buClr>
                <a:srgbClr val="000000"/>
              </a:buClr>
              <a:buSzPct val="100000"/>
              <a:buNone/>
            </a:pPr>
            <a:r>
              <a:rPr lang="en-US" sz="2000" kern="0" dirty="0">
                <a:solidFill>
                  <a:srgbClr val="000000"/>
                </a:solidFill>
                <a:ea typeface="ＭＳ Ｐゴシック"/>
              </a:rPr>
              <a:t>Email					</a:t>
            </a:r>
            <a:r>
              <a:rPr lang="en-US" sz="2000" kern="0" dirty="0">
                <a:solidFill>
                  <a:srgbClr val="000000"/>
                </a:solidFill>
                <a:ea typeface="ＭＳ Ｐゴシック"/>
                <a:hlinkClick r:id="rId2"/>
              </a:rPr>
              <a:t>rbegg@parliament.gov.za</a:t>
            </a:r>
            <a:endParaRPr lang="en-US" sz="2000" kern="0" dirty="0">
              <a:solidFill>
                <a:srgbClr val="000000"/>
              </a:solidFill>
              <a:ea typeface="ＭＳ Ｐゴシック"/>
            </a:endParaRPr>
          </a:p>
          <a:p>
            <a:pPr marL="457200" lvl="1" indent="0">
              <a:lnSpc>
                <a:spcPct val="100000"/>
              </a:lnSpc>
              <a:spcBef>
                <a:spcPts val="700"/>
              </a:spcBef>
              <a:buClr>
                <a:srgbClr val="000000"/>
              </a:buClr>
              <a:buSzPct val="100000"/>
              <a:buNone/>
            </a:pPr>
            <a:endParaRPr lang="en-US" sz="2000" kern="0" dirty="0">
              <a:solidFill>
                <a:srgbClr val="000000"/>
              </a:solidFill>
              <a:ea typeface="ＭＳ Ｐゴシック"/>
            </a:endParaRPr>
          </a:p>
          <a:p>
            <a:pPr marL="360363" lvl="1" indent="-360363">
              <a:lnSpc>
                <a:spcPct val="100000"/>
              </a:lnSpc>
              <a:spcBef>
                <a:spcPts val="700"/>
              </a:spcBef>
              <a:buClr>
                <a:srgbClr val="000000"/>
              </a:buClr>
              <a:buSzPct val="100000"/>
            </a:pPr>
            <a:r>
              <a:rPr lang="en-US" sz="2000" kern="0" dirty="0">
                <a:solidFill>
                  <a:srgbClr val="000000"/>
                </a:solidFill>
                <a:ea typeface="ＭＳ Ｐゴシック"/>
              </a:rPr>
              <a:t>Acting Section Manager: Committees		Dr T Ganyazo-Twalo</a:t>
            </a:r>
          </a:p>
          <a:p>
            <a:pPr marL="360363" lvl="1" indent="0">
              <a:lnSpc>
                <a:spcPct val="100000"/>
              </a:lnSpc>
              <a:spcBef>
                <a:spcPts val="700"/>
              </a:spcBef>
              <a:buClr>
                <a:srgbClr val="000000"/>
              </a:buClr>
              <a:buSzPct val="100000"/>
              <a:buNone/>
            </a:pPr>
            <a:r>
              <a:rPr lang="en-US" sz="2000" kern="0" dirty="0">
                <a:solidFill>
                  <a:srgbClr val="000000"/>
                </a:solidFill>
                <a:ea typeface="ＭＳ Ｐゴシック"/>
              </a:rPr>
              <a:t>Office					021 403 3813 / 2597</a:t>
            </a:r>
          </a:p>
          <a:p>
            <a:pPr marL="360363" lvl="1" indent="0">
              <a:lnSpc>
                <a:spcPct val="100000"/>
              </a:lnSpc>
              <a:spcBef>
                <a:spcPts val="700"/>
              </a:spcBef>
              <a:buClr>
                <a:srgbClr val="000000"/>
              </a:buClr>
              <a:buSzPct val="100000"/>
              <a:buNone/>
            </a:pPr>
            <a:r>
              <a:rPr lang="en-US" sz="2000" kern="0" dirty="0">
                <a:solidFill>
                  <a:srgbClr val="000000"/>
                </a:solidFill>
                <a:ea typeface="ＭＳ Ｐゴシック"/>
              </a:rPr>
              <a:t>Cell					061 472 9425</a:t>
            </a:r>
          </a:p>
          <a:p>
            <a:pPr marL="360363" lvl="1" indent="0">
              <a:lnSpc>
                <a:spcPct val="100000"/>
              </a:lnSpc>
              <a:spcBef>
                <a:spcPts val="700"/>
              </a:spcBef>
              <a:buClr>
                <a:srgbClr val="000000"/>
              </a:buClr>
              <a:buSzPct val="100000"/>
              <a:buNone/>
            </a:pPr>
            <a:r>
              <a:rPr lang="en-US" sz="2000" kern="0" dirty="0">
                <a:solidFill>
                  <a:srgbClr val="000000"/>
                </a:solidFill>
                <a:ea typeface="ＭＳ Ｐゴシック"/>
              </a:rPr>
              <a:t>Email					</a:t>
            </a:r>
            <a:r>
              <a:rPr lang="en-US" sz="2000" kern="0" dirty="0">
                <a:solidFill>
                  <a:srgbClr val="000000"/>
                </a:solidFill>
                <a:ea typeface="ＭＳ Ｐゴシック"/>
                <a:hlinkClick r:id="rId3"/>
              </a:rPr>
              <a:t>ttwalo@parliament.gov.za</a:t>
            </a:r>
            <a:endParaRPr lang="en-US" sz="2000" kern="0" dirty="0">
              <a:solidFill>
                <a:srgbClr val="000000"/>
              </a:solidFill>
              <a:ea typeface="ＭＳ Ｐゴシック"/>
            </a:endParaRPr>
          </a:p>
          <a:p>
            <a:pPr marL="0" lvl="1" indent="360363">
              <a:lnSpc>
                <a:spcPct val="100000"/>
              </a:lnSpc>
              <a:spcBef>
                <a:spcPts val="700"/>
              </a:spcBef>
              <a:buClr>
                <a:srgbClr val="000000"/>
              </a:buClr>
              <a:buSzPct val="100000"/>
              <a:buNone/>
              <a:tabLst>
                <a:tab pos="360363" algn="l"/>
              </a:tabLst>
            </a:pPr>
            <a:endParaRPr lang="en-US" sz="2000" kern="0" dirty="0">
              <a:solidFill>
                <a:srgbClr val="000000"/>
              </a:solidFill>
              <a:ea typeface="ＭＳ Ｐゴシック"/>
            </a:endParaRPr>
          </a:p>
          <a:p>
            <a:pPr marL="342900" lvl="1" indent="-342900">
              <a:lnSpc>
                <a:spcPct val="100000"/>
              </a:lnSpc>
              <a:spcBef>
                <a:spcPts val="700"/>
              </a:spcBef>
              <a:buClr>
                <a:srgbClr val="000000"/>
              </a:buClr>
              <a:buSzPct val="100000"/>
              <a:tabLst>
                <a:tab pos="360363" algn="l"/>
              </a:tabLst>
            </a:pPr>
            <a:r>
              <a:rPr lang="en-US" sz="2000" kern="0" dirty="0">
                <a:solidFill>
                  <a:srgbClr val="000000"/>
                </a:solidFill>
                <a:ea typeface="ＭＳ Ｐゴシック"/>
              </a:rPr>
              <a:t>Co-ordinator: OLOGB			Ms J Cornish</a:t>
            </a:r>
          </a:p>
          <a:p>
            <a:pPr marL="0" lvl="1" indent="0">
              <a:lnSpc>
                <a:spcPct val="100000"/>
              </a:lnSpc>
              <a:spcBef>
                <a:spcPts val="700"/>
              </a:spcBef>
              <a:buClr>
                <a:srgbClr val="000000"/>
              </a:buClr>
              <a:buSzPct val="100000"/>
              <a:buNone/>
              <a:tabLst>
                <a:tab pos="360363" algn="l"/>
              </a:tabLst>
            </a:pPr>
            <a:r>
              <a:rPr lang="en-US" sz="2000" kern="0" dirty="0">
                <a:solidFill>
                  <a:srgbClr val="000000"/>
                </a:solidFill>
                <a:ea typeface="ＭＳ Ｐゴシック"/>
              </a:rPr>
              <a:t>	Office					021 403 2353 / 2635                   Vacant</a:t>
            </a:r>
          </a:p>
          <a:p>
            <a:pPr marL="0" lvl="1" indent="0">
              <a:lnSpc>
                <a:spcPct val="100000"/>
              </a:lnSpc>
              <a:spcBef>
                <a:spcPts val="700"/>
              </a:spcBef>
              <a:buClr>
                <a:srgbClr val="000000"/>
              </a:buClr>
              <a:buSzPct val="100000"/>
              <a:buNone/>
              <a:tabLst>
                <a:tab pos="360363" algn="l"/>
              </a:tabLst>
            </a:pPr>
            <a:r>
              <a:rPr lang="en-US" sz="2000" kern="0" dirty="0">
                <a:solidFill>
                  <a:srgbClr val="000000"/>
                </a:solidFill>
                <a:ea typeface="ＭＳ Ｐゴシック"/>
              </a:rPr>
              <a:t>	Cell					083 445 9229</a:t>
            </a:r>
          </a:p>
          <a:p>
            <a:pPr marL="0" lvl="1" indent="0">
              <a:lnSpc>
                <a:spcPct val="100000"/>
              </a:lnSpc>
              <a:spcBef>
                <a:spcPts val="700"/>
              </a:spcBef>
              <a:buClr>
                <a:srgbClr val="000000"/>
              </a:buClr>
              <a:buSzPct val="100000"/>
              <a:buNone/>
              <a:tabLst>
                <a:tab pos="360363" algn="l"/>
              </a:tabLst>
            </a:pPr>
            <a:r>
              <a:rPr lang="en-US" sz="2000" kern="0" dirty="0">
                <a:solidFill>
                  <a:srgbClr val="000000"/>
                </a:solidFill>
                <a:ea typeface="ＭＳ Ｐゴシック"/>
              </a:rPr>
              <a:t>	Email					jcornish</a:t>
            </a:r>
            <a:r>
              <a:rPr lang="en-US" sz="2000" kern="0" dirty="0">
                <a:solidFill>
                  <a:srgbClr val="000000"/>
                </a:solidFill>
                <a:ea typeface="ＭＳ Ｐゴシック"/>
                <a:hlinkClick r:id="rId4"/>
              </a:rPr>
              <a:t>@parliament.gov.za</a:t>
            </a:r>
            <a:endParaRPr lang="en-US" sz="2000" kern="0" dirty="0">
              <a:solidFill>
                <a:srgbClr val="000000"/>
              </a:solidFill>
              <a:ea typeface="ＭＳ Ｐゴシック"/>
            </a:endParaRPr>
          </a:p>
          <a:p>
            <a:pPr marL="0" lvl="1" indent="0">
              <a:lnSpc>
                <a:spcPct val="100000"/>
              </a:lnSpc>
              <a:spcBef>
                <a:spcPts val="700"/>
              </a:spcBef>
              <a:buClr>
                <a:srgbClr val="000000"/>
              </a:buClr>
              <a:buSzPct val="100000"/>
              <a:buNone/>
              <a:tabLst>
                <a:tab pos="360363" algn="l"/>
              </a:tabLst>
            </a:pPr>
            <a:endParaRPr lang="en-US" sz="2000" kern="0" dirty="0">
              <a:solidFill>
                <a:srgbClr val="000000"/>
              </a:solidFill>
              <a:ea typeface="ＭＳ Ｐゴシック"/>
            </a:endParaRPr>
          </a:p>
          <a:p>
            <a:pPr marL="0" lvl="1" indent="0">
              <a:lnSpc>
                <a:spcPct val="100000"/>
              </a:lnSpc>
              <a:spcBef>
                <a:spcPts val="700"/>
              </a:spcBef>
              <a:buClr>
                <a:srgbClr val="000000"/>
              </a:buClr>
              <a:buSzPct val="100000"/>
              <a:buNone/>
              <a:tabLst>
                <a:tab pos="360363" algn="l"/>
              </a:tabLst>
            </a:pPr>
            <a:endParaRPr lang="en-US" sz="2000" kern="0" dirty="0">
              <a:solidFill>
                <a:srgbClr val="000000"/>
              </a:solidFill>
              <a:ea typeface="ＭＳ Ｐゴシック"/>
            </a:endParaRPr>
          </a:p>
          <a:p>
            <a:pPr marL="342900" lvl="1" indent="-342900">
              <a:lnSpc>
                <a:spcPct val="100000"/>
              </a:lnSpc>
              <a:spcBef>
                <a:spcPts val="700"/>
              </a:spcBef>
              <a:buClr>
                <a:srgbClr val="000000"/>
              </a:buClr>
              <a:buSzPct val="100000"/>
              <a:tabLst>
                <a:tab pos="360363" algn="l"/>
              </a:tabLst>
            </a:pPr>
            <a:r>
              <a:rPr lang="en-US" sz="2000" kern="0" dirty="0">
                <a:solidFill>
                  <a:srgbClr val="000000"/>
                </a:solidFill>
                <a:ea typeface="ＭＳ Ｐゴシック"/>
              </a:rPr>
              <a:t>Acting Section Manager: Public Participation	Mr B Simons</a:t>
            </a:r>
          </a:p>
          <a:p>
            <a:pPr marL="0" lvl="1" indent="0">
              <a:lnSpc>
                <a:spcPct val="100000"/>
              </a:lnSpc>
              <a:spcBef>
                <a:spcPts val="700"/>
              </a:spcBef>
              <a:buClr>
                <a:srgbClr val="000000"/>
              </a:buClr>
              <a:buSzPct val="100000"/>
              <a:buNone/>
              <a:tabLst>
                <a:tab pos="360363" algn="l"/>
              </a:tabLst>
            </a:pPr>
            <a:r>
              <a:rPr lang="en-US" sz="2000" kern="0" dirty="0">
                <a:solidFill>
                  <a:srgbClr val="000000"/>
                </a:solidFill>
                <a:ea typeface="ＭＳ Ｐゴシック"/>
              </a:rPr>
              <a:t>	Office					021 403 3388 </a:t>
            </a:r>
          </a:p>
          <a:p>
            <a:pPr marL="0" lvl="1" indent="0">
              <a:lnSpc>
                <a:spcPct val="100000"/>
              </a:lnSpc>
              <a:spcBef>
                <a:spcPts val="700"/>
              </a:spcBef>
              <a:buClr>
                <a:srgbClr val="000000"/>
              </a:buClr>
              <a:buSzPct val="100000"/>
              <a:buNone/>
              <a:tabLst>
                <a:tab pos="360363" algn="l"/>
              </a:tabLst>
            </a:pPr>
            <a:r>
              <a:rPr lang="en-US" sz="2000" kern="0" dirty="0">
                <a:solidFill>
                  <a:srgbClr val="000000"/>
                </a:solidFill>
                <a:ea typeface="ＭＳ Ｐゴシック"/>
              </a:rPr>
              <a:t>	Cell					063 503 2310</a:t>
            </a:r>
          </a:p>
          <a:p>
            <a:pPr marL="0" lvl="1" indent="0">
              <a:lnSpc>
                <a:spcPct val="100000"/>
              </a:lnSpc>
              <a:spcBef>
                <a:spcPts val="700"/>
              </a:spcBef>
              <a:buClr>
                <a:srgbClr val="000000"/>
              </a:buClr>
              <a:buSzPct val="100000"/>
              <a:buNone/>
              <a:tabLst>
                <a:tab pos="360363" algn="l"/>
              </a:tabLst>
            </a:pPr>
            <a:r>
              <a:rPr lang="en-US" sz="2000" kern="0" dirty="0">
                <a:solidFill>
                  <a:srgbClr val="000000"/>
                </a:solidFill>
                <a:ea typeface="ＭＳ Ｐゴシック"/>
              </a:rPr>
              <a:t>	Email					</a:t>
            </a:r>
            <a:r>
              <a:rPr lang="en-US" sz="2000" kern="0" dirty="0">
                <a:solidFill>
                  <a:srgbClr val="000000"/>
                </a:solidFill>
                <a:ea typeface="ＭＳ Ｐゴシック"/>
                <a:hlinkClick r:id="rId5"/>
              </a:rPr>
              <a:t>bsimons@parliament.gov.za</a:t>
            </a:r>
            <a:endParaRPr lang="en-US" sz="2000" kern="0" dirty="0">
              <a:solidFill>
                <a:srgbClr val="000000"/>
              </a:solidFill>
              <a:ea typeface="ＭＳ Ｐゴシック"/>
            </a:endParaRPr>
          </a:p>
          <a:p>
            <a:pPr marL="0" lvl="1" indent="0">
              <a:lnSpc>
                <a:spcPct val="100000"/>
              </a:lnSpc>
              <a:spcBef>
                <a:spcPts val="700"/>
              </a:spcBef>
              <a:buClr>
                <a:srgbClr val="000000"/>
              </a:buClr>
              <a:buSzPct val="100000"/>
              <a:buNone/>
              <a:tabLst>
                <a:tab pos="360363" algn="l"/>
              </a:tabLst>
            </a:pPr>
            <a:endParaRPr lang="en-US" sz="2000" kern="0" dirty="0">
              <a:solidFill>
                <a:srgbClr val="000000"/>
              </a:solidFill>
              <a:ea typeface="ＭＳ Ｐゴシック"/>
            </a:endParaRPr>
          </a:p>
          <a:p>
            <a:pPr marL="0" lvl="1" indent="0">
              <a:lnSpc>
                <a:spcPct val="100000"/>
              </a:lnSpc>
              <a:spcBef>
                <a:spcPts val="700"/>
              </a:spcBef>
              <a:buClr>
                <a:srgbClr val="000000"/>
              </a:buClr>
              <a:buSzPct val="100000"/>
              <a:buNone/>
              <a:tabLst>
                <a:tab pos="360363" algn="l"/>
              </a:tabLst>
            </a:pPr>
            <a:endParaRPr lang="en-US" sz="2000" kern="0" dirty="0">
              <a:solidFill>
                <a:srgbClr val="000000"/>
              </a:solidFill>
              <a:ea typeface="ＭＳ Ｐゴシック"/>
            </a:endParaRPr>
          </a:p>
          <a:p>
            <a:pPr marL="0" lvl="1" indent="0">
              <a:lnSpc>
                <a:spcPct val="100000"/>
              </a:lnSpc>
              <a:spcBef>
                <a:spcPts val="700"/>
              </a:spcBef>
              <a:buClr>
                <a:srgbClr val="000000"/>
              </a:buClr>
              <a:buSzPct val="100000"/>
              <a:buNone/>
              <a:tabLst>
                <a:tab pos="360363" algn="l"/>
              </a:tabLst>
            </a:pPr>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1846" y="1354569"/>
            <a:ext cx="730139" cy="898072"/>
          </a:xfrm>
          <a:prstGeom prst="rect">
            <a:avLst/>
          </a:prstGeom>
        </p:spPr>
      </p:pic>
      <p:pic>
        <p:nvPicPr>
          <p:cNvPr id="5" name="Picture 4"/>
          <p:cNvPicPr>
            <a:picLocks noChangeAspect="1"/>
          </p:cNvPicPr>
          <p:nvPr/>
        </p:nvPicPr>
        <p:blipFill>
          <a:blip r:embed="rId7"/>
          <a:stretch>
            <a:fillRect/>
          </a:stretch>
        </p:blipFill>
        <p:spPr>
          <a:xfrm>
            <a:off x="8509373" y="2720736"/>
            <a:ext cx="815084" cy="904685"/>
          </a:xfrm>
          <a:prstGeom prst="rect">
            <a:avLst/>
          </a:prstGeom>
        </p:spPr>
      </p:pic>
      <p:sp>
        <p:nvSpPr>
          <p:cNvPr id="8" name="Slide Number Placeholder 7"/>
          <p:cNvSpPr>
            <a:spLocks noGrp="1"/>
          </p:cNvSpPr>
          <p:nvPr>
            <p:ph type="sldNum" sz="quarter" idx="12"/>
          </p:nvPr>
        </p:nvSpPr>
        <p:spPr/>
        <p:txBody>
          <a:bodyPr/>
          <a:lstStyle/>
          <a:p>
            <a:fld id="{D1B91D83-34EB-A744-81D0-D8E8519C4AE3}" type="slidenum">
              <a:rPr lang="en-US" smtClean="0"/>
              <a:t>9</a:t>
            </a:fld>
            <a:endParaRPr lang="en-US" dirty="0"/>
          </a:p>
        </p:txBody>
      </p:sp>
      <p:pic>
        <p:nvPicPr>
          <p:cNvPr id="10" name="Picture 9">
            <a:extLst>
              <a:ext uri="{FF2B5EF4-FFF2-40B4-BE49-F238E27FC236}">
                <a16:creationId xmlns:a16="http://schemas.microsoft.com/office/drawing/2014/main" id="{9A1EAC35-442B-38FD-D677-139DDE482CF9}"/>
              </a:ext>
            </a:extLst>
          </p:cNvPr>
          <p:cNvPicPr>
            <a:picLocks noChangeAspect="1"/>
          </p:cNvPicPr>
          <p:nvPr/>
        </p:nvPicPr>
        <p:blipFill>
          <a:blip r:embed="rId8"/>
          <a:stretch>
            <a:fillRect/>
          </a:stretch>
        </p:blipFill>
        <p:spPr>
          <a:xfrm>
            <a:off x="8512031" y="5338548"/>
            <a:ext cx="857250" cy="1143000"/>
          </a:xfrm>
          <a:prstGeom prst="rect">
            <a:avLst/>
          </a:prstGeom>
        </p:spPr>
      </p:pic>
    </p:spTree>
    <p:extLst>
      <p:ext uri="{BB962C8B-B14F-4D97-AF65-F5344CB8AC3E}">
        <p14:creationId xmlns:p14="http://schemas.microsoft.com/office/powerpoint/2010/main" val="616303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TotalTime>
  <Words>748</Words>
  <Application>Microsoft Office PowerPoint</Application>
  <PresentationFormat>Widescreen</PresentationFormat>
  <Paragraphs>98</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CORE BUSINESS SUPPORT DIVISION  SUPPORT SERVICE TO COMMITTEES</vt:lpstr>
      <vt:lpstr>CORE BUSINESS BRANCH</vt:lpstr>
      <vt:lpstr>Purpose</vt:lpstr>
      <vt:lpstr>Committee Section</vt:lpstr>
      <vt:lpstr>Committee Section</vt:lpstr>
      <vt:lpstr>Public Participation</vt:lpstr>
      <vt:lpstr> Products and Services</vt:lpstr>
      <vt:lpstr>Office of the Leader of Government Business (OLOGB)</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COMES IN HERE</dc:title>
  <dc:creator>vishaal lalla</dc:creator>
  <cp:lastModifiedBy>Ressida Khatoon Begg</cp:lastModifiedBy>
  <cp:revision>6</cp:revision>
  <dcterms:created xsi:type="dcterms:W3CDTF">2024-05-28T08:00:46Z</dcterms:created>
  <dcterms:modified xsi:type="dcterms:W3CDTF">2024-08-06T15:57:41Z</dcterms:modified>
</cp:coreProperties>
</file>